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39" r:id="rId24"/>
    <p:sldId id="277" r:id="rId25"/>
    <p:sldId id="278" r:id="rId26"/>
    <p:sldId id="279" r:id="rId27"/>
    <p:sldId id="340" r:id="rId28"/>
    <p:sldId id="280" r:id="rId29"/>
    <p:sldId id="281" r:id="rId30"/>
    <p:sldId id="282" r:id="rId31"/>
    <p:sldId id="283" r:id="rId32"/>
    <p:sldId id="284" r:id="rId33"/>
    <p:sldId id="285" r:id="rId34"/>
    <p:sldId id="342" r:id="rId35"/>
    <p:sldId id="286" r:id="rId36"/>
    <p:sldId id="287" r:id="rId37"/>
    <p:sldId id="288" r:id="rId38"/>
    <p:sldId id="289" r:id="rId39"/>
    <p:sldId id="346" r:id="rId40"/>
    <p:sldId id="290" r:id="rId41"/>
    <p:sldId id="291" r:id="rId42"/>
    <p:sldId id="347" r:id="rId43"/>
    <p:sldId id="348" r:id="rId44"/>
    <p:sldId id="292" r:id="rId45"/>
    <p:sldId id="293" r:id="rId46"/>
    <p:sldId id="294" r:id="rId47"/>
    <p:sldId id="295" r:id="rId48"/>
    <p:sldId id="343" r:id="rId49"/>
    <p:sldId id="344" r:id="rId50"/>
    <p:sldId id="345" r:id="rId51"/>
    <p:sldId id="296" r:id="rId52"/>
    <p:sldId id="297" r:id="rId53"/>
    <p:sldId id="349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50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</p:sldIdLst>
  <p:sldSz cx="18288000" cy="10287000"/>
  <p:notesSz cx="6858000" cy="9144000"/>
  <p:embeddedFontLst>
    <p:embeddedFont>
      <p:font typeface="Anton" pitchFamily="2" charset="0"/>
      <p:regular r:id="rId96"/>
    </p:embeddedFont>
    <p:embeddedFont>
      <p:font typeface="Canva Sans" panose="020B0604020202020204" charset="0"/>
      <p:regular r:id="rId97"/>
    </p:embeddedFont>
    <p:embeddedFont>
      <p:font typeface="Canva Sans Bold" panose="020B0604020202020204" charset="0"/>
      <p:regular r:id="rId98"/>
    </p:embeddedFont>
    <p:embeddedFont>
      <p:font typeface="Open Sans" panose="020B0606030504020204" pitchFamily="34" charset="0"/>
      <p:regular r:id="rId99"/>
      <p:bold r:id="rId100"/>
      <p:italic r:id="rId101"/>
      <p:boldItalic r:id="rId102"/>
    </p:embeddedFont>
    <p:embeddedFont>
      <p:font typeface="Open Sans Bold" panose="020B0806030504020204" pitchFamily="34" charset="0"/>
      <p:regular r:id="rId103"/>
      <p:bold r:id="rId104"/>
    </p:embeddedFont>
    <p:embeddedFont>
      <p:font typeface="Proxima Nova" panose="020B0604020202020204" charset="0"/>
      <p:regular r:id="rId105"/>
    </p:embeddedFont>
    <p:embeddedFont>
      <p:font typeface="Proxima Nova Bold" panose="020B0604020202020204" charset="0"/>
      <p:regular r:id="rId106"/>
    </p:embeddedFont>
    <p:embeddedFont>
      <p:font typeface="PT Sans" panose="020B0503020203020204" pitchFamily="34" charset="0"/>
      <p:regular r:id="rId107"/>
      <p:bold r:id="rId108"/>
      <p:italic r:id="rId109"/>
      <p:boldItalic r:id="rId110"/>
    </p:embeddedFont>
    <p:embeddedFont>
      <p:font typeface="PT Sans Bold" panose="020B0703020203020204" pitchFamily="34" charset="0"/>
      <p:regular r:id="rId111"/>
      <p:bold r:id="rId112"/>
    </p:embeddedFont>
    <p:embeddedFont>
      <p:font typeface="PT Serif" panose="020A0603040505020204" pitchFamily="18" charset="0"/>
      <p:regular r:id="rId113"/>
      <p:bold r:id="rId114"/>
      <p:italic r:id="rId115"/>
      <p:boldItalic r:id="rId116"/>
    </p:embeddedFont>
    <p:embeddedFont>
      <p:font typeface="PT Serif Bold" panose="020A0703040505020204" pitchFamily="18" charset="0"/>
      <p:regular r:id="rId117"/>
      <p:bold r:id="rId1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74286-F39F-464E-E81B-5E1556E91692}" v="1114" dt="2025-07-24T15:14:21.872"/>
    <p1510:client id="{3158A9C2-FB6A-2276-73DB-8975EEE4B38C}" v="98" dt="2025-07-24T19:04:37.265"/>
    <p1510:client id="{71B7B23C-94C6-8611-70BE-EE4C50115F72}" v="7" dt="2025-07-25T01:21:28.509"/>
    <p1510:client id="{AE3D2439-4BF3-4A52-B4E4-B6B3A393BD68}" v="668" dt="2025-07-24T17:10:25.021"/>
    <p1510:client id="{D24D38CF-2A78-AF22-4EB6-4D2DAB1F9223}" v="1631" dt="2025-07-25T01:17:45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8.fntdata"/><Relationship Id="rId118" Type="http://schemas.openxmlformats.org/officeDocument/2006/relationships/font" Target="fonts/font2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9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1.sv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2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2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52665" y="2794506"/>
            <a:ext cx="2360981" cy="2360981"/>
          </a:xfrm>
          <a:custGeom>
            <a:avLst/>
            <a:gdLst/>
            <a:ahLst/>
            <a:cxnLst/>
            <a:rect l="l" t="t" r="r" b="b"/>
            <a:pathLst>
              <a:path w="2360981" h="2360981">
                <a:moveTo>
                  <a:pt x="0" y="0"/>
                </a:moveTo>
                <a:lnTo>
                  <a:pt x="2360981" y="0"/>
                </a:lnTo>
                <a:lnTo>
                  <a:pt x="2360981" y="2360982"/>
                </a:lnTo>
                <a:lnTo>
                  <a:pt x="0" y="2360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11781" y="2873823"/>
            <a:ext cx="4390347" cy="4390347"/>
          </a:xfrm>
          <a:custGeom>
            <a:avLst/>
            <a:gdLst/>
            <a:ahLst/>
            <a:cxnLst/>
            <a:rect l="l" t="t" r="r" b="b"/>
            <a:pathLst>
              <a:path w="4390347" h="4390347">
                <a:moveTo>
                  <a:pt x="0" y="0"/>
                </a:moveTo>
                <a:lnTo>
                  <a:pt x="4390347" y="0"/>
                </a:lnTo>
                <a:lnTo>
                  <a:pt x="4390347" y="4390347"/>
                </a:lnTo>
                <a:lnTo>
                  <a:pt x="0" y="4390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7490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62744" y="2329838"/>
            <a:ext cx="9784920" cy="273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77"/>
              </a:lnSpc>
              <a:spcBef>
                <a:spcPct val="0"/>
              </a:spcBef>
            </a:pPr>
            <a:r>
              <a:rPr lang="en-US" sz="15983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2744" y="4529701"/>
            <a:ext cx="9784920" cy="215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34"/>
              </a:lnSpc>
              <a:spcBef>
                <a:spcPct val="0"/>
              </a:spcBef>
            </a:pPr>
            <a:r>
              <a:rPr lang="en-US" sz="12595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NEURAIS</a:t>
            </a:r>
          </a:p>
        </p:txBody>
      </p:sp>
      <p:sp>
        <p:nvSpPr>
          <p:cNvPr id="8" name="Freeform 8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77378"/>
            <a:ext cx="5829909" cy="1231568"/>
          </a:xfrm>
          <a:custGeom>
            <a:avLst/>
            <a:gdLst/>
            <a:ahLst/>
            <a:cxnLst/>
            <a:rect l="l" t="t" r="r" b="b"/>
            <a:pathLst>
              <a:path w="5829909" h="1231568">
                <a:moveTo>
                  <a:pt x="0" y="0"/>
                </a:moveTo>
                <a:lnTo>
                  <a:pt x="5829909" y="0"/>
                </a:lnTo>
                <a:lnTo>
                  <a:pt x="5829909" y="1231568"/>
                </a:lnTo>
                <a:lnTo>
                  <a:pt x="0" y="1231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880125" y="-10775"/>
            <a:ext cx="1407875" cy="1407875"/>
          </a:xfrm>
          <a:custGeom>
            <a:avLst/>
            <a:gdLst/>
            <a:ahLst/>
            <a:cxnLst/>
            <a:rect l="l" t="t" r="r" b="b"/>
            <a:pathLst>
              <a:path w="1407875" h="1407875">
                <a:moveTo>
                  <a:pt x="0" y="0"/>
                </a:moveTo>
                <a:lnTo>
                  <a:pt x="1407875" y="0"/>
                </a:lnTo>
                <a:lnTo>
                  <a:pt x="1407875" y="1407874"/>
                </a:lnTo>
                <a:lnTo>
                  <a:pt x="0" y="140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662744" y="6646880"/>
            <a:ext cx="4708973" cy="68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3"/>
              </a:lnSpc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ALGORITMO DE BACKPROPAGATION E </a:t>
            </a:r>
          </a:p>
          <a:p>
            <a:pPr algn="l">
              <a:lnSpc>
                <a:spcPts val="2773"/>
              </a:lnSpc>
              <a:spcBef>
                <a:spcPct val="0"/>
              </a:spcBef>
            </a:pPr>
            <a:r>
              <a:rPr lang="en-US" sz="19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AJUSTE DE HIPERPARÂMETROS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2744" y="7580082"/>
            <a:ext cx="6550406" cy="3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3"/>
              </a:lnSpc>
            </a:pPr>
            <a:r>
              <a:rPr lang="en-US" sz="2517" b="1">
                <a:solidFill>
                  <a:srgbClr val="1F202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Docente: Dr. Thales Levi Azevedo Valente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744" y="7963000"/>
            <a:ext cx="7062512" cy="67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3"/>
              </a:lnSpc>
            </a:pPr>
            <a:r>
              <a:rPr lang="en-US" sz="2517">
                <a:solidFill>
                  <a:srgbClr val="1F2020"/>
                </a:solidFill>
                <a:latin typeface="Proxima Nova"/>
                <a:ea typeface="Proxima Nova"/>
                <a:cs typeface="Proxima Nova"/>
                <a:sym typeface="Proxima Nova"/>
              </a:rPr>
              <a:t>Discentes: Caio Reis, Katarina Ires e Melissa</a:t>
            </a:r>
          </a:p>
          <a:p>
            <a:pPr algn="just">
              <a:lnSpc>
                <a:spcPts val="2643"/>
              </a:lnSpc>
            </a:pPr>
            <a:endParaRPr lang="en-US" sz="2517">
              <a:solidFill>
                <a:srgbClr val="1F202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82666" y="3344752"/>
            <a:ext cx="4911088" cy="3824510"/>
          </a:xfrm>
          <a:custGeom>
            <a:avLst/>
            <a:gdLst/>
            <a:ahLst/>
            <a:cxnLst/>
            <a:rect l="l" t="t" r="r" b="b"/>
            <a:pathLst>
              <a:path w="4911088" h="3824510">
                <a:moveTo>
                  <a:pt x="0" y="0"/>
                </a:moveTo>
                <a:lnTo>
                  <a:pt x="4911088" y="0"/>
                </a:lnTo>
                <a:lnTo>
                  <a:pt x="4911088" y="3824510"/>
                </a:lnTo>
                <a:lnTo>
                  <a:pt x="0" y="3824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5786" y="3510612"/>
            <a:ext cx="10225316" cy="26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1.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(Forward Pass)</a:t>
            </a: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 rede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recebe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dados de entrada e,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final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2.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Cálculo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do Erro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Compara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-se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previsão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 rede com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resultado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correto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quantificar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tamanho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"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468965-15ED-B8D6-D2EA-DA413CAD819F}"/>
              </a:ext>
            </a:extLst>
          </p:cNvPr>
          <p:cNvSpPr txBox="1"/>
          <p:nvPr/>
        </p:nvSpPr>
        <p:spPr>
          <a:xfrm>
            <a:off x="365731" y="2019121"/>
            <a:ext cx="399580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Atribuição</a:t>
            </a:r>
            <a:r>
              <a:rPr lang="en-US" sz="3000" b="1">
                <a:latin typeface="Open Sans"/>
                <a:ea typeface="Open Sans"/>
                <a:cs typeface="Open Sans"/>
              </a:rPr>
              <a:t> de culpa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97794" y="3344752"/>
            <a:ext cx="4911088" cy="3824510"/>
          </a:xfrm>
          <a:custGeom>
            <a:avLst/>
            <a:gdLst/>
            <a:ahLst/>
            <a:cxnLst/>
            <a:rect l="l" t="t" r="r" b="b"/>
            <a:pathLst>
              <a:path w="4911088" h="3824510">
                <a:moveTo>
                  <a:pt x="0" y="0"/>
                </a:moveTo>
                <a:lnTo>
                  <a:pt x="4911088" y="0"/>
                </a:lnTo>
                <a:lnTo>
                  <a:pt x="4911088" y="3824510"/>
                </a:lnTo>
                <a:lnTo>
                  <a:pt x="0" y="3824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5786" y="3340254"/>
            <a:ext cx="10225316" cy="490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3.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Atribuição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"Culpa" (Backpropagation)</a:t>
            </a: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propagado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trás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frente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-se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"nota de culpa" que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mede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sua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responsabilidade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direção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e magnitude) no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final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 "culpa" de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neurônio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baseada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sua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influência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sobre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neurônios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culpados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" da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seguinte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4.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Correção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Otimização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com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Descendente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)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ajustados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direção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oposta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seu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reduzir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Pesos com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"culpa"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sofrem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maiores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ajustes</a:t>
            </a:r>
            <a:endParaRPr lang="en-US" sz="2500" err="1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2C4A31-DD5A-015E-484D-6465512BD659}"/>
              </a:ext>
            </a:extLst>
          </p:cNvPr>
          <p:cNvSpPr txBox="1"/>
          <p:nvPr/>
        </p:nvSpPr>
        <p:spPr>
          <a:xfrm>
            <a:off x="353091" y="2009688"/>
            <a:ext cx="399580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Atribuição</a:t>
            </a:r>
            <a:r>
              <a:rPr lang="en-US" sz="3000" b="1">
                <a:latin typeface="Open Sans"/>
                <a:ea typeface="Open Sans"/>
                <a:cs typeface="Open Sans"/>
              </a:rPr>
              <a:t> de culpa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66439" y="2321601"/>
            <a:ext cx="5043215" cy="5145060"/>
          </a:xfrm>
          <a:custGeom>
            <a:avLst/>
            <a:gdLst/>
            <a:ahLst/>
            <a:cxnLst/>
            <a:rect l="l" t="t" r="r" b="b"/>
            <a:pathLst>
              <a:path w="5043215" h="5145060">
                <a:moveTo>
                  <a:pt x="0" y="0"/>
                </a:moveTo>
                <a:lnTo>
                  <a:pt x="5043215" y="0"/>
                </a:lnTo>
                <a:lnTo>
                  <a:pt x="5043215" y="5145060"/>
                </a:lnTo>
                <a:lnTo>
                  <a:pt x="0" y="5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  <a:endParaRPr lang="en-US" sz="1400" b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934976-B8B9-05DA-A617-34A986D3319E}"/>
              </a:ext>
            </a:extLst>
          </p:cNvPr>
          <p:cNvSpPr txBox="1"/>
          <p:nvPr/>
        </p:nvSpPr>
        <p:spPr>
          <a:xfrm>
            <a:off x="569934" y="2989025"/>
            <a:ext cx="9538569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500">
                <a:latin typeface="Open Sans"/>
                <a:ea typeface="Open Sans"/>
                <a:cs typeface="Open Sans"/>
              </a:rPr>
              <a:t>Imagine que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cozinhar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risoto</a:t>
            </a:r>
            <a:r>
              <a:rPr lang="en-US" sz="2500">
                <a:latin typeface="Open Sans"/>
                <a:ea typeface="Open Sans"/>
                <a:cs typeface="Open Sans"/>
              </a:rPr>
              <a:t> é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latin typeface="Open Sans"/>
                <a:ea typeface="Open Sans"/>
                <a:cs typeface="Open Sans"/>
              </a:rPr>
              <a:t> rede neural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fazendo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previsão</a:t>
            </a:r>
            <a:r>
              <a:rPr lang="en-US" sz="2500">
                <a:latin typeface="Open Sans"/>
                <a:ea typeface="Open Sans"/>
                <a:cs typeface="Open Sans"/>
              </a:rPr>
              <a:t>.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receita</a:t>
            </a:r>
            <a:r>
              <a:rPr lang="en-US" sz="2500">
                <a:latin typeface="Open Sans"/>
                <a:ea typeface="Open Sans"/>
                <a:cs typeface="Open Sans"/>
              </a:rPr>
              <a:t> é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seu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modelo</a:t>
            </a:r>
            <a:r>
              <a:rPr lang="en-US" sz="2500">
                <a:latin typeface="Open Sans"/>
                <a:ea typeface="Open Sans"/>
                <a:cs typeface="Open Sans"/>
              </a:rPr>
              <a:t> e as </a:t>
            </a:r>
            <a:r>
              <a:rPr lang="en-US" sz="2500" err="1">
                <a:latin typeface="Open Sans"/>
                <a:ea typeface="Open Sans"/>
                <a:cs typeface="Open Sans"/>
              </a:rPr>
              <a:t>quantidades</a:t>
            </a:r>
            <a:r>
              <a:rPr lang="en-US" sz="2500"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ingrediente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são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os</a:t>
            </a:r>
            <a:r>
              <a:rPr lang="en-US" sz="2500">
                <a:latin typeface="Open Sans"/>
                <a:ea typeface="Open Sans"/>
                <a:cs typeface="Open Sans"/>
              </a:rPr>
              <a:t> "pesos".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 algn="just">
              <a:buAutoNum type="arabicPeriod"/>
            </a:pPr>
            <a:r>
              <a:rPr lang="en-US" sz="2500">
                <a:latin typeface="Open Sans"/>
                <a:ea typeface="Open Sans"/>
                <a:cs typeface="Open Sans"/>
              </a:rPr>
              <a:t> Ao </a:t>
            </a:r>
            <a:r>
              <a:rPr lang="en-US" sz="2500" err="1">
                <a:latin typeface="Open Sans"/>
                <a:ea typeface="Open Sans"/>
                <a:cs typeface="Open Sans"/>
              </a:rPr>
              <a:t>seguir</a:t>
            </a:r>
            <a:r>
              <a:rPr lang="en-US" sz="2500">
                <a:latin typeface="Open Sans"/>
                <a:ea typeface="Open Sans"/>
                <a:cs typeface="Open Sans"/>
              </a:rPr>
              <a:t>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receita</a:t>
            </a:r>
            <a:r>
              <a:rPr lang="en-US" sz="2500">
                <a:latin typeface="Open Sans"/>
                <a:ea typeface="Open Sans"/>
                <a:cs typeface="Open Sans"/>
              </a:rPr>
              <a:t> (</a:t>
            </a:r>
            <a:r>
              <a:rPr lang="en-US" sz="2500" b="1">
                <a:latin typeface="Open Sans"/>
                <a:ea typeface="Open Sans"/>
                <a:cs typeface="Open Sans"/>
              </a:rPr>
              <a:t>forward pass</a:t>
            </a:r>
            <a:r>
              <a:rPr lang="en-US" sz="2500">
                <a:latin typeface="Open Sans"/>
                <a:ea typeface="Open Sans"/>
                <a:cs typeface="Open Sans"/>
              </a:rPr>
              <a:t>),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produz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prato</a:t>
            </a:r>
            <a:r>
              <a:rPr lang="en-US" sz="2500">
                <a:latin typeface="Open Sans"/>
                <a:ea typeface="Open Sans"/>
                <a:cs typeface="Open Sans"/>
              </a:rPr>
              <a:t> final. Ao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prová</a:t>
            </a:r>
            <a:r>
              <a:rPr lang="en-US" sz="2500">
                <a:latin typeface="Open Sans"/>
                <a:ea typeface="Open Sans"/>
                <a:cs typeface="Open Sans"/>
              </a:rPr>
              <a:t>-lo,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nota o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está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salgado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demais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EE6E11-FE52-B365-9CBB-DC33C98DE8C2}"/>
              </a:ext>
            </a:extLst>
          </p:cNvPr>
          <p:cNvSpPr txBox="1"/>
          <p:nvPr/>
        </p:nvSpPr>
        <p:spPr>
          <a:xfrm>
            <a:off x="272441" y="1908654"/>
            <a:ext cx="429329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Aprender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>
                <a:latin typeface="Open Sans"/>
                <a:ea typeface="Open Sans"/>
                <a:cs typeface="Open Sans"/>
              </a:rPr>
              <a:t>a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 err="1">
                <a:latin typeface="Open Sans"/>
                <a:ea typeface="Open Sans"/>
                <a:cs typeface="Open Sans"/>
              </a:rPr>
              <a:t>cozinhar</a:t>
            </a:r>
            <a:endParaRPr lang="en-US" sz="3000" b="1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384C-5FE6-3F80-EE5A-886332198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F3CD7A-B631-49F1-C87B-5ECFA815E696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1AD192-EE66-7F01-3D05-B5AB899D54C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7A99F9-660D-A1D8-DDFC-F471698ACF3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F8944F2-08A2-52E3-0147-2E6D2CC60464}"/>
              </a:ext>
            </a:extLst>
          </p:cNvPr>
          <p:cNvSpPr/>
          <p:nvPr/>
        </p:nvSpPr>
        <p:spPr>
          <a:xfrm>
            <a:off x="-3280943" y="598502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21466A-CEBE-0E82-91A2-07677164FC3A}"/>
              </a:ext>
            </a:extLst>
          </p:cNvPr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77E841-44C3-D459-CC7E-4B254D31470E}"/>
              </a:ext>
            </a:extLst>
          </p:cNvPr>
          <p:cNvSpPr/>
          <p:nvPr/>
        </p:nvSpPr>
        <p:spPr>
          <a:xfrm>
            <a:off x="11766439" y="2321601"/>
            <a:ext cx="5043215" cy="5145060"/>
          </a:xfrm>
          <a:custGeom>
            <a:avLst/>
            <a:gdLst/>
            <a:ahLst/>
            <a:cxnLst/>
            <a:rect l="l" t="t" r="r" b="b"/>
            <a:pathLst>
              <a:path w="5043215" h="5145060">
                <a:moveTo>
                  <a:pt x="0" y="0"/>
                </a:moveTo>
                <a:lnTo>
                  <a:pt x="5043215" y="0"/>
                </a:lnTo>
                <a:lnTo>
                  <a:pt x="5043215" y="5145060"/>
                </a:lnTo>
                <a:lnTo>
                  <a:pt x="0" y="514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DF9850B-E8C5-4C61-7306-DF50F9057230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7BF9E2C-623B-9DDF-2C9E-94AC818EF9A2}"/>
              </a:ext>
            </a:extLst>
          </p:cNvPr>
          <p:cNvSpPr txBox="1"/>
          <p:nvPr/>
        </p:nvSpPr>
        <p:spPr>
          <a:xfrm>
            <a:off x="359955" y="209174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ANALOGIA COM O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B14B2D3-961E-6EB9-3B9F-EE3F5B8AE050}"/>
              </a:ext>
            </a:extLst>
          </p:cNvPr>
          <p:cNvSpPr txBox="1"/>
          <p:nvPr/>
        </p:nvSpPr>
        <p:spPr>
          <a:xfrm>
            <a:off x="5340439" y="20917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F2C91D-6F68-65B2-8818-C80634AADDEE}"/>
              </a:ext>
            </a:extLst>
          </p:cNvPr>
          <p:cNvSpPr txBox="1"/>
          <p:nvPr/>
        </p:nvSpPr>
        <p:spPr>
          <a:xfrm>
            <a:off x="569934" y="2601946"/>
            <a:ext cx="9538569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AutoNum type="arabicPeriod"/>
            </a:pPr>
            <a:endParaRPr lang="en-US" sz="2500">
              <a:latin typeface="Open Sans"/>
              <a:ea typeface="Open Sans"/>
              <a:cs typeface="Open Sans"/>
            </a:endParaRPr>
          </a:p>
          <a:p>
            <a:pPr algn="just"/>
            <a:r>
              <a:rPr lang="en-US" sz="2500">
                <a:latin typeface="Open Sans"/>
                <a:ea typeface="Open Sans"/>
                <a:cs typeface="Open Sans"/>
              </a:rPr>
              <a:t>3. Seu </a:t>
            </a:r>
            <a:r>
              <a:rPr lang="en-US" sz="2500" err="1">
                <a:latin typeface="Open Sans"/>
                <a:ea typeface="Open Sans"/>
                <a:cs typeface="Open Sans"/>
              </a:rPr>
              <a:t>cérebro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imediatamente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b="1">
                <a:latin typeface="Open Sans"/>
                <a:ea typeface="Open Sans"/>
                <a:cs typeface="Open Sans"/>
              </a:rPr>
              <a:t>backpropagation</a:t>
            </a:r>
            <a:r>
              <a:rPr lang="en-US" sz="2500">
                <a:latin typeface="Open Sans"/>
                <a:ea typeface="Open Sans"/>
                <a:cs typeface="Open Sans"/>
              </a:rPr>
              <a:t>: </a:t>
            </a:r>
            <a:r>
              <a:rPr lang="en-US" sz="2500" err="1">
                <a:latin typeface="Open Sans"/>
                <a:ea typeface="Open Sans"/>
                <a:cs typeface="Open Sans"/>
              </a:rPr>
              <a:t>ele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não</a:t>
            </a:r>
            <a:r>
              <a:rPr lang="en-US" sz="2500">
                <a:latin typeface="Open Sans"/>
                <a:ea typeface="Open Sans"/>
                <a:cs typeface="Open Sans"/>
              </a:rPr>
              <a:t> culpa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prato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inteiro</a:t>
            </a:r>
            <a:r>
              <a:rPr lang="en-US" sz="2500">
                <a:latin typeface="Open Sans"/>
                <a:ea typeface="Open Sans"/>
                <a:cs typeface="Open Sans"/>
              </a:rPr>
              <a:t>, mas </a:t>
            </a:r>
            <a:r>
              <a:rPr lang="en-US" sz="2500" err="1">
                <a:latin typeface="Open Sans"/>
                <a:ea typeface="Open Sans"/>
                <a:cs typeface="Open Sans"/>
              </a:rPr>
              <a:t>rastreia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até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sua</a:t>
            </a:r>
            <a:r>
              <a:rPr lang="en-US" sz="2500">
                <a:latin typeface="Open Sans"/>
                <a:ea typeface="Open Sans"/>
                <a:cs typeface="Open Sans"/>
              </a:rPr>
              <a:t> causa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específica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atribuindo</a:t>
            </a:r>
            <a:r>
              <a:rPr lang="en-US" sz="2500">
                <a:latin typeface="Open Sans"/>
                <a:ea typeface="Open Sans"/>
                <a:cs typeface="Open Sans"/>
              </a:rPr>
              <a:t> a "culpa" à </a:t>
            </a:r>
            <a:r>
              <a:rPr lang="en-US" sz="2500" err="1">
                <a:latin typeface="Open Sans"/>
                <a:ea typeface="Open Sans"/>
                <a:cs typeface="Open Sans"/>
              </a:rPr>
              <a:t>quantidade</a:t>
            </a:r>
            <a:r>
              <a:rPr lang="en-US" sz="2500">
                <a:latin typeface="Open Sans"/>
                <a:ea typeface="Open Sans"/>
                <a:cs typeface="Open Sans"/>
              </a:rPr>
              <a:t>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  <a:p>
            <a:pPr algn="just"/>
            <a:r>
              <a:rPr lang="en-US" sz="2500">
                <a:latin typeface="Open Sans"/>
                <a:ea typeface="Open Sans"/>
                <a:cs typeface="Open Sans"/>
              </a:rPr>
              <a:t>4. Para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próxima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vez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você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faz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ajuste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preciso</a:t>
            </a:r>
            <a:r>
              <a:rPr lang="en-US" sz="2500">
                <a:latin typeface="Open Sans"/>
                <a:ea typeface="Open Sans"/>
                <a:cs typeface="Open Sans"/>
              </a:rPr>
              <a:t> (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gradiente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descendente</a:t>
            </a:r>
            <a:r>
              <a:rPr lang="en-US" sz="2500">
                <a:latin typeface="Open Sans"/>
                <a:ea typeface="Open Sans"/>
                <a:cs typeface="Open Sans"/>
              </a:rPr>
              <a:t>): usar </a:t>
            </a:r>
            <a:r>
              <a:rPr lang="en-US" sz="2500" err="1">
                <a:latin typeface="Open Sans"/>
                <a:ea typeface="Open Sans"/>
                <a:cs typeface="Open Sans"/>
              </a:rPr>
              <a:t>menos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sal</a:t>
            </a:r>
            <a:r>
              <a:rPr lang="en-US" sz="2500">
                <a:latin typeface="Open Sans"/>
                <a:ea typeface="Open Sans"/>
                <a:cs typeface="Open Sans"/>
              </a:rPr>
              <a:t>. Assim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latin typeface="Open Sans"/>
                <a:ea typeface="Open Sans"/>
                <a:cs typeface="Open Sans"/>
              </a:rPr>
              <a:t>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cozinheiro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refina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sua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técnica</a:t>
            </a:r>
            <a:r>
              <a:rPr lang="en-US" sz="2500">
                <a:latin typeface="Open Sans"/>
                <a:ea typeface="Open Sans"/>
                <a:cs typeface="Open Sans"/>
              </a:rPr>
              <a:t> a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tentativa</a:t>
            </a:r>
            <a:r>
              <a:rPr lang="en-US" sz="2500">
                <a:latin typeface="Open Sans"/>
                <a:ea typeface="Open Sans"/>
                <a:cs typeface="Open Sans"/>
              </a:rPr>
              <a:t>, a rede neural </a:t>
            </a:r>
            <a:r>
              <a:rPr lang="en-US" sz="2500" err="1">
                <a:latin typeface="Open Sans"/>
                <a:ea typeface="Open Sans"/>
                <a:cs typeface="Open Sans"/>
              </a:rPr>
              <a:t>usa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esse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ciclo</a:t>
            </a:r>
            <a:r>
              <a:rPr lang="en-US" sz="2500">
                <a:latin typeface="Open Sans"/>
                <a:ea typeface="Open Sans"/>
                <a:cs typeface="Open Sans"/>
              </a:rPr>
              <a:t> de "</a:t>
            </a:r>
            <a:r>
              <a:rPr lang="en-US" sz="2500" err="1">
                <a:latin typeface="Open Sans"/>
                <a:ea typeface="Open Sans"/>
                <a:cs typeface="Open Sans"/>
              </a:rPr>
              <a:t>provar</a:t>
            </a:r>
            <a:r>
              <a:rPr lang="en-US" sz="2500">
                <a:latin typeface="Open Sans"/>
                <a:ea typeface="Open Sans"/>
                <a:cs typeface="Open Sans"/>
              </a:rPr>
              <a:t>, </a:t>
            </a:r>
            <a:r>
              <a:rPr lang="en-US" sz="2500" err="1">
                <a:latin typeface="Open Sans"/>
                <a:ea typeface="Open Sans"/>
                <a:cs typeface="Open Sans"/>
              </a:rPr>
              <a:t>culpar</a:t>
            </a:r>
            <a:r>
              <a:rPr lang="en-US" sz="2500">
                <a:latin typeface="Open Sans"/>
                <a:ea typeface="Open Sans"/>
                <a:cs typeface="Open Sans"/>
              </a:rPr>
              <a:t> 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corrigir</a:t>
            </a:r>
            <a:r>
              <a:rPr lang="en-US" sz="2500">
                <a:latin typeface="Open Sans"/>
                <a:ea typeface="Open Sans"/>
                <a:cs typeface="Open Sans"/>
              </a:rPr>
              <a:t>" para se </a:t>
            </a:r>
            <a:r>
              <a:rPr lang="en-US" sz="2500" err="1">
                <a:latin typeface="Open Sans"/>
                <a:ea typeface="Open Sans"/>
                <a:cs typeface="Open Sans"/>
              </a:rPr>
              <a:t>tornar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cada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vez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mais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precisa</a:t>
            </a:r>
            <a:r>
              <a:rPr lang="en-US" sz="2500">
                <a:latin typeface="Open Sans"/>
                <a:ea typeface="Open Sans"/>
                <a:cs typeface="Open Sans"/>
              </a:rPr>
              <a:t>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73CCA9-0B58-68C8-4211-4A14A54D63B8}"/>
              </a:ext>
            </a:extLst>
          </p:cNvPr>
          <p:cNvSpPr txBox="1"/>
          <p:nvPr/>
        </p:nvSpPr>
        <p:spPr>
          <a:xfrm>
            <a:off x="272441" y="1908654"/>
            <a:ext cx="429329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err="1">
                <a:latin typeface="Open Sans"/>
                <a:ea typeface="Open Sans"/>
                <a:cs typeface="Open Sans"/>
              </a:rPr>
              <a:t>Aprender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>
                <a:latin typeface="Open Sans"/>
                <a:ea typeface="Open Sans"/>
                <a:cs typeface="Open Sans"/>
              </a:rPr>
              <a:t>a</a:t>
            </a:r>
            <a:r>
              <a:rPr lang="en-US">
                <a:latin typeface="Open Sans"/>
                <a:ea typeface="Open Sans"/>
                <a:cs typeface="Open Sans"/>
              </a:rPr>
              <a:t> </a:t>
            </a:r>
            <a:r>
              <a:rPr lang="en-US" sz="3000" b="1" err="1">
                <a:latin typeface="Open Sans"/>
                <a:ea typeface="Open Sans"/>
                <a:cs typeface="Open Sans"/>
              </a:rPr>
              <a:t>cozinhar</a:t>
            </a:r>
            <a:endParaRPr lang="en-US" sz="3000" b="1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437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2110936" y="638315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9707" y="222579"/>
            <a:ext cx="855660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FASES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50" y="2188187"/>
            <a:ext cx="677751" cy="677751"/>
            <a:chOff x="0" y="0"/>
            <a:chExt cx="178502" cy="178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5170" y="236418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4153" y="2264979"/>
            <a:ext cx="534222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Feedforward (Propagação Direta)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14350" y="3367872"/>
            <a:ext cx="677751" cy="677751"/>
            <a:chOff x="0" y="0"/>
            <a:chExt cx="178502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05170" y="354387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4153" y="3491746"/>
            <a:ext cx="2671114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Cálculo do Erro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14350" y="4522830"/>
            <a:ext cx="677751" cy="677751"/>
            <a:chOff x="0" y="0"/>
            <a:chExt cx="178502" cy="1785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8678" y="469882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4153" y="4674776"/>
            <a:ext cx="3106811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Backward Pass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514350" y="5705406"/>
            <a:ext cx="677751" cy="677751"/>
            <a:chOff x="0" y="0"/>
            <a:chExt cx="178502" cy="1785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05170" y="587685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4153" y="5857806"/>
            <a:ext cx="3752828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Atualização dos pesos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886311" y="647231"/>
            <a:ext cx="8903382" cy="8160344"/>
            <a:chOff x="0" y="0"/>
            <a:chExt cx="11871176" cy="10880458"/>
          </a:xfrm>
        </p:grpSpPr>
        <p:pic>
          <p:nvPicPr>
            <p:cNvPr id="31" name="Picture 31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08703" y="3300029"/>
            <a:ext cx="3141834" cy="1296400"/>
          </a:xfrm>
          <a:custGeom>
            <a:avLst/>
            <a:gdLst/>
            <a:ahLst/>
            <a:cxnLst/>
            <a:rect l="l" t="t" r="r" b="b"/>
            <a:pathLst>
              <a:path w="2922629" h="1139825">
                <a:moveTo>
                  <a:pt x="0" y="0"/>
                </a:moveTo>
                <a:lnTo>
                  <a:pt x="2922629" y="0"/>
                </a:lnTo>
                <a:lnTo>
                  <a:pt x="2922629" y="1139825"/>
                </a:lnTo>
                <a:lnTo>
                  <a:pt x="0" y="1139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266981" y="3513205"/>
            <a:ext cx="9757517" cy="6366890"/>
          </a:xfrm>
          <a:custGeom>
            <a:avLst/>
            <a:gdLst/>
            <a:ahLst/>
            <a:cxnLst/>
            <a:rect l="l" t="t" r="r" b="b"/>
            <a:pathLst>
              <a:path w="11495502" h="6946218">
                <a:moveTo>
                  <a:pt x="0" y="0"/>
                </a:moveTo>
                <a:lnTo>
                  <a:pt x="11495502" y="0"/>
                </a:lnTo>
                <a:lnTo>
                  <a:pt x="11495502" y="6946218"/>
                </a:lnTo>
                <a:lnTo>
                  <a:pt x="0" y="694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298121" y="222579"/>
            <a:ext cx="39868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Feedforward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354" y="1588073"/>
            <a:ext cx="460281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Matemática do Feedforward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6921" y="2230184"/>
            <a:ext cx="11846859" cy="868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neurônio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realizamos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seguintes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cálculos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53225" y="3860491"/>
            <a:ext cx="7616662" cy="3958342"/>
          </a:xfrm>
          <a:custGeom>
            <a:avLst/>
            <a:gdLst/>
            <a:ahLst/>
            <a:cxnLst/>
            <a:rect l="l" t="t" r="r" b="b"/>
            <a:pathLst>
              <a:path w="7616662" h="3958342">
                <a:moveTo>
                  <a:pt x="0" y="0"/>
                </a:moveTo>
                <a:lnTo>
                  <a:pt x="7616662" y="0"/>
                </a:lnTo>
                <a:lnTo>
                  <a:pt x="7616662" y="3958342"/>
                </a:lnTo>
                <a:lnTo>
                  <a:pt x="0" y="3958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18" t="-6902" r="-9804" b="-552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3225" y="1372114"/>
            <a:ext cx="12667127" cy="2394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Funções</a:t>
            </a:r>
            <a:r>
              <a:rPr lang="en-US" sz="29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Erro </a:t>
            </a:r>
            <a:r>
              <a:rPr lang="en-US" sz="29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Comuns</a:t>
            </a:r>
            <a:endParaRPr lang="pt-BR" sz="2950" err="1">
              <a:ea typeface="Calibri"/>
              <a:cs typeface="Calibri"/>
            </a:endParaRPr>
          </a:p>
          <a:p>
            <a:pPr marL="457200" indent="-457200" algn="l">
              <a:lnSpc>
                <a:spcPts val="4199"/>
              </a:lnSpc>
              <a:buFont typeface="Arial" panose="020B0604020202020204" pitchFamily="34" charset="0"/>
              <a:buChar char="•"/>
            </a:pPr>
            <a:endParaRPr lang="en-US" sz="2999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34290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Erro </a:t>
            </a: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Quadrático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Médio (MSE - Mean Squared Error)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MSE é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comuns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problemas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regressão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l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2853" y="4185466"/>
            <a:ext cx="7870797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Suponha que: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saída da rede é 0.8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valor correto é 1.0</a:t>
            </a:r>
          </a:p>
          <a:p>
            <a:pPr marL="474976" lvl="1" indent="-237488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função de erro é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E= (1.0 - 0.8)^2 = 0.04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backpropagation vai: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Calcular como esse erro depende de cada peso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Atualizar os pesos para reduzir esse erro na próxima rodada de treino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877468" y="2945342"/>
            <a:ext cx="6896182" cy="4396316"/>
          </a:xfrm>
          <a:custGeom>
            <a:avLst/>
            <a:gdLst/>
            <a:ahLst/>
            <a:cxnLst/>
            <a:rect l="l" t="t" r="r" b="b"/>
            <a:pathLst>
              <a:path w="6896182" h="4396316">
                <a:moveTo>
                  <a:pt x="0" y="0"/>
                </a:moveTo>
                <a:lnTo>
                  <a:pt x="6896182" y="0"/>
                </a:lnTo>
                <a:lnTo>
                  <a:pt x="6896182" y="4396316"/>
                </a:lnTo>
                <a:lnTo>
                  <a:pt x="0" y="4396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2405" y="4017165"/>
            <a:ext cx="10115294" cy="3961958"/>
          </a:xfrm>
          <a:custGeom>
            <a:avLst/>
            <a:gdLst/>
            <a:ahLst/>
            <a:cxnLst/>
            <a:rect l="l" t="t" r="r" b="b"/>
            <a:pathLst>
              <a:path w="10037007" h="3946301">
                <a:moveTo>
                  <a:pt x="0" y="0"/>
                </a:moveTo>
                <a:lnTo>
                  <a:pt x="10037007" y="0"/>
                </a:lnTo>
                <a:lnTo>
                  <a:pt x="10037007" y="3946301"/>
                </a:lnTo>
                <a:lnTo>
                  <a:pt x="0" y="3946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Cálculo do Erro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3225" y="2350906"/>
            <a:ext cx="6963192" cy="221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5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Entropia Cruzada (Cross-Entropy)</a:t>
            </a:r>
            <a:endParaRPr lang="pt-BR" sz="2450"/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entropia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cruzada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é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frequentemente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usada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problemas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45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classificação</a:t>
            </a: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endParaRPr lang="en-US" sz="2450">
              <a:solidFill>
                <a:srgbClr val="000000"/>
              </a:solidFill>
              <a:latin typeface="Canva Sans"/>
              <a:ea typeface="Canva Sans"/>
              <a:cs typeface="Canva Sans"/>
            </a:endParaRPr>
          </a:p>
          <a:p>
            <a:pPr marL="342900" indent="-342900" algn="just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99">
              <a:solidFill>
                <a:srgbClr val="000000"/>
              </a:solidFill>
              <a:latin typeface="Canva Sans"/>
              <a:ea typeface="Canva Sans"/>
              <a:cs typeface="Canva Sans"/>
            </a:endParaRPr>
          </a:p>
          <a:p>
            <a:pPr marL="342900" indent="-342900" algn="ctr">
              <a:lnSpc>
                <a:spcPts val="34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99">
              <a:solidFill>
                <a:srgbClr val="000000"/>
              </a:solidFill>
              <a:latin typeface="Canva Sans"/>
              <a:ea typeface="Canva Sans"/>
              <a:cs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615833" y="1879191"/>
            <a:ext cx="780091" cy="884639"/>
          </a:xfrm>
          <a:custGeom>
            <a:avLst/>
            <a:gdLst/>
            <a:ahLst/>
            <a:cxnLst/>
            <a:rect l="l" t="t" r="r" b="b"/>
            <a:pathLst>
              <a:path w="780091" h="884639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555381" y="8485168"/>
            <a:ext cx="937849" cy="937849"/>
          </a:xfrm>
          <a:custGeom>
            <a:avLst/>
            <a:gdLst/>
            <a:ahLst/>
            <a:cxnLst/>
            <a:rect l="l" t="t" r="r" b="b"/>
            <a:pathLst>
              <a:path w="937849" h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15833" y="3952342"/>
            <a:ext cx="786459" cy="1055005"/>
          </a:xfrm>
          <a:custGeom>
            <a:avLst/>
            <a:gdLst/>
            <a:ahLst/>
            <a:cxnLst/>
            <a:rect l="l" t="t" r="r" b="b"/>
            <a:pathLst>
              <a:path w="786459" h="1055005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15833" y="619797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298121" y="222579"/>
            <a:ext cx="1146127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4350" y="1556722"/>
            <a:ext cx="8446383" cy="787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46127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Cálculo do Erro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2.1</a:t>
            </a:r>
          </a:p>
        </p:txBody>
      </p:sp>
      <p:sp>
        <p:nvSpPr>
          <p:cNvPr id="12" name="Freeform 12"/>
          <p:cNvSpPr/>
          <p:nvPr/>
        </p:nvSpPr>
        <p:spPr>
          <a:xfrm>
            <a:off x="9144000" y="2634845"/>
            <a:ext cx="9006581" cy="4007929"/>
          </a:xfrm>
          <a:custGeom>
            <a:avLst/>
            <a:gdLst/>
            <a:ahLst/>
            <a:cxnLst/>
            <a:rect l="l" t="t" r="r" b="b"/>
            <a:pathLst>
              <a:path w="9006581" h="4007929">
                <a:moveTo>
                  <a:pt x="0" y="0"/>
                </a:moveTo>
                <a:lnTo>
                  <a:pt x="9006581" y="0"/>
                </a:lnTo>
                <a:lnTo>
                  <a:pt x="9006581" y="4007929"/>
                </a:lnTo>
                <a:lnTo>
                  <a:pt x="0" y="4007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15833" y="1879191"/>
            <a:ext cx="780091" cy="884639"/>
          </a:xfrm>
          <a:custGeom>
            <a:avLst/>
            <a:gdLst/>
            <a:ahLst/>
            <a:cxnLst/>
            <a:rect l="l" t="t" r="r" b="b"/>
            <a:pathLst>
              <a:path w="780091" h="884639">
                <a:moveTo>
                  <a:pt x="0" y="0"/>
                </a:moveTo>
                <a:lnTo>
                  <a:pt x="780091" y="0"/>
                </a:lnTo>
                <a:lnTo>
                  <a:pt x="780091" y="884639"/>
                </a:lnTo>
                <a:lnTo>
                  <a:pt x="0" y="884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555381" y="8485168"/>
            <a:ext cx="937849" cy="937849"/>
          </a:xfrm>
          <a:custGeom>
            <a:avLst/>
            <a:gdLst/>
            <a:ahLst/>
            <a:cxnLst/>
            <a:rect l="l" t="t" r="r" b="b"/>
            <a:pathLst>
              <a:path w="937849" h="937849">
                <a:moveTo>
                  <a:pt x="0" y="0"/>
                </a:moveTo>
                <a:lnTo>
                  <a:pt x="937849" y="0"/>
                </a:lnTo>
                <a:lnTo>
                  <a:pt x="937849" y="937848"/>
                </a:lnTo>
                <a:lnTo>
                  <a:pt x="0" y="937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15833" y="3952342"/>
            <a:ext cx="786459" cy="1055005"/>
          </a:xfrm>
          <a:custGeom>
            <a:avLst/>
            <a:gdLst/>
            <a:ahLst/>
            <a:cxnLst/>
            <a:rect l="l" t="t" r="r" b="b"/>
            <a:pathLst>
              <a:path w="786459" h="1055005">
                <a:moveTo>
                  <a:pt x="0" y="0"/>
                </a:moveTo>
                <a:lnTo>
                  <a:pt x="786459" y="0"/>
                </a:lnTo>
                <a:lnTo>
                  <a:pt x="786459" y="1055005"/>
                </a:lnTo>
                <a:lnTo>
                  <a:pt x="0" y="1055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15833" y="619797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5" y="0"/>
                </a:lnTo>
                <a:lnTo>
                  <a:pt x="816945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14350" y="1556722"/>
            <a:ext cx="8446383" cy="787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Medida de desempenho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Direção do aprendizado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7402C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o Backpropagation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Critério de parada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6" name="Freeform 6"/>
          <p:cNvSpPr/>
          <p:nvPr/>
        </p:nvSpPr>
        <p:spPr>
          <a:xfrm>
            <a:off x="16282331" y="-140198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348" y="283001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SUMÁRIO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1348" y="1829962"/>
            <a:ext cx="9266527" cy="875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03 O que é uma rede neural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04 O que é o Backpropagation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05 Importância do Backpropagation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07 A estrutura de um MLP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10 Analogia com Backpropagation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11 Fases do Backpropagation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22 Visualização e exemplos no ipynb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23 Exemplo prático            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24 Problemas no Backpropagation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33 O que são Hiperparâmetros?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35 Principais Hiperparâmetros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42 Técnicas para Ajuste de Hiperparâmetros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62 Impacto dos Hiperparâmetros                                         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66 Técnicas para Evitar Overfitting                                     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70 Por que Otimizar Hiperparâmetros é Importante?       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71 Melhores Práticas para o ajuste de Hiperparâmetros  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281200" y="4174417"/>
            <a:ext cx="5130370" cy="1432632"/>
          </a:xfrm>
          <a:custGeom>
            <a:avLst/>
            <a:gdLst/>
            <a:ahLst/>
            <a:cxnLst/>
            <a:rect l="l" t="t" r="r" b="b"/>
            <a:pathLst>
              <a:path w="5130370" h="1432632">
                <a:moveTo>
                  <a:pt x="0" y="0"/>
                </a:moveTo>
                <a:lnTo>
                  <a:pt x="5130369" y="0"/>
                </a:lnTo>
                <a:lnTo>
                  <a:pt x="5130369" y="1432631"/>
                </a:lnTo>
                <a:lnTo>
                  <a:pt x="0" y="1432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672000" y="9638067"/>
            <a:ext cx="203299" cy="49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Open Sans"/>
                <a:cs typeface="Open Sans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Open Sans"/>
              <a:cs typeface="Open Sans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6406" y="2804428"/>
            <a:ext cx="17033354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 temos uma função composta E = f(g(h(w))), onde w é um peso da rede, a derivada de E em relação a w é dada por:</a:t>
            </a:r>
          </a:p>
          <a:p>
            <a:pPr algn="just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8925" y="1717029"/>
            <a:ext cx="4864075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Princípio</a:t>
            </a: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 da </a:t>
            </a: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Regra</a:t>
            </a: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 da </a:t>
            </a:r>
            <a:r>
              <a:rPr lang="en-US" sz="2500" b="1" err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Cadeia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89082" y="7959725"/>
            <a:ext cx="16509836" cy="86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contexto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rede neural,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esta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fórmula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nos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permite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calcular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peso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contribui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para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total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50D2E926-4939-D9A6-C190-B7B39D55D018}"/>
              </a:ext>
            </a:extLst>
          </p:cNvPr>
          <p:cNvSpPr txBox="1"/>
          <p:nvPr/>
        </p:nvSpPr>
        <p:spPr>
          <a:xfrm>
            <a:off x="17259300" y="9113639"/>
            <a:ext cx="1028700" cy="11733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46FA436C-10DE-9660-5F72-D487D900DA49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04DEBAD4-0DFB-7BD5-6828-2E16CCCA7CD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2CAB1251-AC6F-951D-627E-6A1B180C56C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9">
            <a:extLst>
              <a:ext uri="{FF2B5EF4-FFF2-40B4-BE49-F238E27FC236}">
                <a16:creationId xmlns:a16="http://schemas.microsoft.com/office/drawing/2014/main" id="{35946D2F-2882-F263-3E3A-0722F457F106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826990" y="4277464"/>
            <a:ext cx="8428455" cy="2251973"/>
          </a:xfrm>
          <a:custGeom>
            <a:avLst/>
            <a:gdLst/>
            <a:ahLst/>
            <a:cxnLst/>
            <a:rect l="l" t="t" r="r" b="b"/>
            <a:pathLst>
              <a:path w="8428455" h="2251973">
                <a:moveTo>
                  <a:pt x="0" y="0"/>
                </a:moveTo>
                <a:lnTo>
                  <a:pt x="8428454" y="0"/>
                </a:lnTo>
                <a:lnTo>
                  <a:pt x="8428454" y="2251973"/>
                </a:lnTo>
                <a:lnTo>
                  <a:pt x="0" y="22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533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87337" y="4810327"/>
            <a:ext cx="3767221" cy="1189649"/>
          </a:xfrm>
          <a:custGeom>
            <a:avLst/>
            <a:gdLst/>
            <a:ahLst/>
            <a:cxnLst/>
            <a:rect l="l" t="t" r="r" b="b"/>
            <a:pathLst>
              <a:path w="3767221" h="1189649">
                <a:moveTo>
                  <a:pt x="0" y="0"/>
                </a:moveTo>
                <a:lnTo>
                  <a:pt x="3767220" y="0"/>
                </a:lnTo>
                <a:lnTo>
                  <a:pt x="3767220" y="1189648"/>
                </a:lnTo>
                <a:lnTo>
                  <a:pt x="0" y="1189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6526" y="1717863"/>
            <a:ext cx="6784296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Cálculo do Gradiente na Camada de Saída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53225" y="2862193"/>
            <a:ext cx="16276717" cy="138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Para os neurônios na camada de saída, o erro é calculado diretamente comparando a saída prevista com o valor desejado. O gradiente do erro em relação à saída do neurônio é:</a:t>
            </a:r>
          </a:p>
          <a:p>
            <a:pPr algn="just">
              <a:lnSpc>
                <a:spcPts val="3675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325E5F2F-4707-22CE-D6F0-9A1CD886B081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1383693D-30B1-C3B6-28EA-50334DB257A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76E182F5-FB0E-4D1D-3D35-9B9987BB84C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5BD3290A-8C48-D1DD-1777-3CDE01DCEE5C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04589" y="3601505"/>
            <a:ext cx="11196259" cy="4838273"/>
          </a:xfrm>
          <a:custGeom>
            <a:avLst/>
            <a:gdLst/>
            <a:ahLst/>
            <a:cxnLst/>
            <a:rect l="l" t="t" r="r" b="b"/>
            <a:pathLst>
              <a:path w="11196259" h="4838273">
                <a:moveTo>
                  <a:pt x="0" y="0"/>
                </a:moveTo>
                <a:lnTo>
                  <a:pt x="11196259" y="0"/>
                </a:lnTo>
                <a:lnTo>
                  <a:pt x="11196259" y="4838272"/>
                </a:lnTo>
                <a:lnTo>
                  <a:pt x="0" y="483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5624" y="2872121"/>
            <a:ext cx="99226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gradiente para um neurônio em uma camada oculta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7071404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Cálculo do Gradiente nas Camadas Ocultas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5489" y="8727269"/>
            <a:ext cx="15210157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Esta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fórmula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mostra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como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erro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propagado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de volta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através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da rede,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Canva Sans"/>
              </a:rPr>
              <a:t>camada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  <a:sym typeface="Canv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C979B-D3FA-0649-BD54-65285476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49ADA8-7CFD-1B02-EB66-4D44931AC50C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0BF958-705F-0241-0CCB-61C6C3D179EE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A80938-3259-8536-2003-0FF16C5A8AE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1AD921E-BD2E-DFFA-9770-4493BE53D23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45EA819-F073-57D5-5A78-9029AE1A3EBD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0FCE52-AF28-F64D-6826-582C96073C00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AF92895-5116-0FC3-D2E6-1A7E31832B41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62044649-41E0-17C0-C1E5-07E370A4A9FF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  <a:endParaRPr lang="pt-BR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015E7C2-3746-D7FC-ACD0-F99F8F950C89}"/>
              </a:ext>
            </a:extLst>
          </p:cNvPr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36370E7-A8C1-B2DE-E591-9B588BFFAA79}"/>
              </a:ext>
            </a:extLst>
          </p:cNvPr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626E205-A9CE-666C-F9FB-B29136257027}"/>
              </a:ext>
            </a:extLst>
          </p:cNvPr>
          <p:cNvSpPr txBox="1"/>
          <p:nvPr/>
        </p:nvSpPr>
        <p:spPr>
          <a:xfrm>
            <a:off x="407213" y="1638741"/>
            <a:ext cx="8731102" cy="86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 do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Gradiente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Camadas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Ocultas</a:t>
            </a:r>
            <a:endParaRPr lang="en-US" sz="2450" b="1" err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pic>
        <p:nvPicPr>
          <p:cNvPr id="14" name="Picture 9">
            <a:hlinkClick r:id="" action="ppaction://media"/>
            <a:extLst>
              <a:ext uri="{FF2B5EF4-FFF2-40B4-BE49-F238E27FC236}">
                <a16:creationId xmlns:a16="http://schemas.microsoft.com/office/drawing/2014/main" id="{A8840BD0-CAEF-704D-A088-6DB1DDA64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233842" y="2722966"/>
            <a:ext cx="9810997" cy="6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3271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65912" y="8159312"/>
            <a:ext cx="816945" cy="1096571"/>
          </a:xfrm>
          <a:custGeom>
            <a:avLst/>
            <a:gdLst/>
            <a:ahLst/>
            <a:cxnLst/>
            <a:rect l="l" t="t" r="r" b="b"/>
            <a:pathLst>
              <a:path w="816945" h="1096571">
                <a:moveTo>
                  <a:pt x="0" y="0"/>
                </a:moveTo>
                <a:lnTo>
                  <a:pt x="816946" y="0"/>
                </a:lnTo>
                <a:lnTo>
                  <a:pt x="816946" y="1096571"/>
                </a:lnTo>
                <a:lnTo>
                  <a:pt x="0" y="1096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19196" y="1650652"/>
            <a:ext cx="1078335" cy="1043289"/>
          </a:xfrm>
          <a:custGeom>
            <a:avLst/>
            <a:gdLst/>
            <a:ahLst/>
            <a:cxnLst/>
            <a:rect l="l" t="t" r="r" b="b"/>
            <a:pathLst>
              <a:path w="1078335" h="1043289">
                <a:moveTo>
                  <a:pt x="0" y="0"/>
                </a:moveTo>
                <a:lnTo>
                  <a:pt x="1078335" y="0"/>
                </a:lnTo>
                <a:lnTo>
                  <a:pt x="1078335" y="1043289"/>
                </a:lnTo>
                <a:lnTo>
                  <a:pt x="0" y="1043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57892" y="3812973"/>
            <a:ext cx="1000944" cy="994688"/>
          </a:xfrm>
          <a:custGeom>
            <a:avLst/>
            <a:gdLst/>
            <a:ahLst/>
            <a:cxnLst/>
            <a:rect l="l" t="t" r="r" b="b"/>
            <a:pathLst>
              <a:path w="1000944" h="994688">
                <a:moveTo>
                  <a:pt x="0" y="0"/>
                </a:moveTo>
                <a:lnTo>
                  <a:pt x="1000943" y="0"/>
                </a:lnTo>
                <a:lnTo>
                  <a:pt x="1000943" y="994687"/>
                </a:lnTo>
                <a:lnTo>
                  <a:pt x="0" y="994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9707" y="1387474"/>
            <a:ext cx="8446383" cy="80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 sz="2500">
              <a:latin typeface="Open Sans"/>
              <a:ea typeface="Open Sans"/>
              <a:cs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Atribuição de responsabilidade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eficientes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Aprendizados em camadas profundas</a:t>
            </a: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499"/>
              </a:lnSpc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algorítmos avançados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989935" y="6078611"/>
            <a:ext cx="968901" cy="813877"/>
          </a:xfrm>
          <a:custGeom>
            <a:avLst/>
            <a:gdLst/>
            <a:ahLst/>
            <a:cxnLst/>
            <a:rect l="l" t="t" r="r" b="b"/>
            <a:pathLst>
              <a:path w="968901" h="813877">
                <a:moveTo>
                  <a:pt x="0" y="0"/>
                </a:moveTo>
                <a:lnTo>
                  <a:pt x="968900" y="0"/>
                </a:lnTo>
                <a:lnTo>
                  <a:pt x="968900" y="813876"/>
                </a:lnTo>
                <a:lnTo>
                  <a:pt x="0" y="813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8121" y="222579"/>
            <a:ext cx="1183947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Backpropagation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5624" y="2503568"/>
            <a:ext cx="15291977" cy="13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No contexto do treinamento de redes neurais, a função a ser minimizada é a função de erro, e os parâmetros são os pesos e vieses da rede. A regra de atualização básica do gradiente descendente é: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8925" y="1645970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Algoritmo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654AF0-2E95-694D-4138-E2E1D2B435C5}"/>
              </a:ext>
            </a:extLst>
          </p:cNvPr>
          <p:cNvSpPr txBox="1"/>
          <p:nvPr/>
        </p:nvSpPr>
        <p:spPr>
          <a:xfrm>
            <a:off x="7757361" y="4042611"/>
            <a:ext cx="7856620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 b="1">
                <a:latin typeface="Open Sans"/>
                <a:ea typeface="Open Sans"/>
                <a:cs typeface="Open Sans"/>
              </a:rPr>
              <a:t>Onde: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marL="228600" indent="-228600">
              <a:buFont typeface=""/>
              <a:buChar char="•"/>
            </a:pP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 é o peso da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conexão</a:t>
            </a:r>
            <a:r>
              <a:rPr lang="en-US" sz="2500">
                <a:latin typeface="Open Sans"/>
                <a:ea typeface="Open Sans"/>
                <a:cs typeface="Open Sans"/>
              </a:rPr>
              <a:t> entre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i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latin typeface="Open Sans"/>
                <a:ea typeface="Open Sans"/>
                <a:cs typeface="Open Sans"/>
              </a:rPr>
              <a:t> l−1 e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neurônio</a:t>
            </a:r>
            <a:r>
              <a:rPr lang="en-US" sz="2500">
                <a:latin typeface="Open Sans"/>
                <a:ea typeface="Open Sans"/>
                <a:cs typeface="Open Sans"/>
              </a:rPr>
              <a:t> j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latin typeface="Open Sans"/>
                <a:ea typeface="Open Sans"/>
                <a:cs typeface="Open Sans"/>
              </a:rPr>
              <a:t> l</a:t>
            </a:r>
          </a:p>
          <a:p>
            <a:pPr marL="228600" indent="-228600">
              <a:buFont typeface=""/>
              <a:buChar char="•"/>
            </a:pPr>
            <a:r>
              <a:rPr lang="en-US" sz="2500">
                <a:latin typeface="Open Sans"/>
                <a:ea typeface="Open Sans"/>
                <a:cs typeface="Open Sans"/>
              </a:rPr>
              <a:t>η (eta) é a taxa de </a:t>
            </a:r>
            <a:r>
              <a:rPr lang="en-US" sz="2500" err="1">
                <a:latin typeface="Open Sans"/>
                <a:ea typeface="Open Sans"/>
                <a:cs typeface="Open Sans"/>
              </a:rPr>
              <a:t>aprendizado</a:t>
            </a:r>
            <a:r>
              <a:rPr lang="en-US" sz="2500">
                <a:latin typeface="Open Sans"/>
                <a:ea typeface="Open Sans"/>
                <a:cs typeface="Open Sans"/>
              </a:rPr>
              <a:t>, um </a:t>
            </a:r>
            <a:r>
              <a:rPr lang="en-US" sz="2500" err="1">
                <a:latin typeface="Open Sans"/>
                <a:ea typeface="Open Sans"/>
                <a:cs typeface="Open Sans"/>
              </a:rPr>
              <a:t>hiperparâmetro</a:t>
            </a:r>
            <a:r>
              <a:rPr lang="en-US" sz="2500">
                <a:latin typeface="Open Sans"/>
                <a:ea typeface="Open Sans"/>
                <a:cs typeface="Open Sans"/>
              </a:rPr>
              <a:t> que </a:t>
            </a:r>
            <a:r>
              <a:rPr lang="en-US" sz="2500" err="1">
                <a:latin typeface="Open Sans"/>
                <a:ea typeface="Open Sans"/>
                <a:cs typeface="Open Sans"/>
              </a:rPr>
              <a:t>controla</a:t>
            </a:r>
            <a:r>
              <a:rPr lang="en-US" sz="2500">
                <a:latin typeface="Open Sans"/>
                <a:ea typeface="Open Sans"/>
                <a:cs typeface="Open Sans"/>
              </a:rPr>
              <a:t>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tamanho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passo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na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direção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gradiente</a:t>
            </a:r>
            <a:endParaRPr lang="en-US" sz="2500">
              <a:latin typeface="Open Sans"/>
              <a:ea typeface="Open Sans"/>
              <a:cs typeface="Open Sans"/>
            </a:endParaRPr>
          </a:p>
          <a:p>
            <a:pPr marL="228600" indent="-228600">
              <a:buFont typeface=""/>
              <a:buChar char="•"/>
            </a:pPr>
            <a:r>
              <a:rPr lang="en-US" sz="2500">
                <a:latin typeface="Open Sans"/>
                <a:ea typeface="Open Sans"/>
                <a:cs typeface="Open Sans"/>
              </a:rPr>
              <a:t>∂</a:t>
            </a: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​∂E​ é o </a:t>
            </a:r>
            <a:r>
              <a:rPr lang="en-US" sz="2500" err="1"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latin typeface="Open Sans"/>
                <a:ea typeface="Open Sans"/>
                <a:cs typeface="Open Sans"/>
              </a:rPr>
              <a:t> do </a:t>
            </a:r>
            <a:r>
              <a:rPr lang="en-US" sz="2500" err="1">
                <a:latin typeface="Open Sans"/>
                <a:ea typeface="Open Sans"/>
                <a:cs typeface="Open Sans"/>
              </a:rPr>
              <a:t>erro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relação</a:t>
            </a:r>
            <a:r>
              <a:rPr lang="en-US" sz="2500"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latin typeface="Open Sans"/>
                <a:ea typeface="Open Sans"/>
                <a:cs typeface="Open Sans"/>
              </a:rPr>
              <a:t>ao</a:t>
            </a:r>
            <a:r>
              <a:rPr lang="en-US" sz="2500">
                <a:latin typeface="Open Sans"/>
                <a:ea typeface="Open Sans"/>
                <a:cs typeface="Open Sans"/>
              </a:rPr>
              <a:t> peso </a:t>
            </a:r>
            <a:r>
              <a:rPr lang="en-US" sz="2500" err="1">
                <a:latin typeface="Open Sans"/>
                <a:ea typeface="Open Sans"/>
                <a:cs typeface="Open Sans"/>
              </a:rPr>
              <a:t>wji</a:t>
            </a:r>
            <a:r>
              <a:rPr lang="en-US" sz="2500">
                <a:latin typeface="Open Sans"/>
                <a:ea typeface="Open Sans"/>
                <a:cs typeface="Open Sans"/>
              </a:rPr>
              <a:t>​</a:t>
            </a:r>
          </a:p>
          <a:p>
            <a:r>
              <a:rPr lang="en-US" sz="2500" b="1">
                <a:latin typeface="Open Sans"/>
                <a:ea typeface="Open Sans"/>
                <a:cs typeface="Open Sans"/>
              </a:rPr>
              <a:t>De forma similar,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os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vieses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são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atualizados</a:t>
            </a:r>
            <a:r>
              <a:rPr lang="en-US" sz="2500" b="1">
                <a:latin typeface="Open Sans"/>
                <a:ea typeface="Open Sans"/>
                <a:cs typeface="Open Sans"/>
              </a:rPr>
              <a:t> </a:t>
            </a:r>
            <a:r>
              <a:rPr lang="en-US" sz="2500" b="1" err="1">
                <a:latin typeface="Open Sans"/>
                <a:ea typeface="Open Sans"/>
                <a:cs typeface="Open Sans"/>
              </a:rPr>
              <a:t>usando</a:t>
            </a:r>
            <a:r>
              <a:rPr lang="en-US" sz="2500" b="1">
                <a:latin typeface="Open Sans"/>
                <a:ea typeface="Open Sans"/>
                <a:cs typeface="Open Sans"/>
              </a:rPr>
              <a:t>:</a:t>
            </a:r>
          </a:p>
        </p:txBody>
      </p:sp>
      <p:pic>
        <p:nvPicPr>
          <p:cNvPr id="16" name="Imagem 15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E49D0540-51EA-A249-B44F-F90C0FA0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38" y="4174457"/>
            <a:ext cx="4440153" cy="1682415"/>
          </a:xfrm>
          <a:prstGeom prst="rect">
            <a:avLst/>
          </a:prstGeom>
        </p:spPr>
      </p:pic>
      <p:pic>
        <p:nvPicPr>
          <p:cNvPr id="17" name="Imagem 1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4F2DAD8-F855-7A72-6A40-15F922CED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487" y="7877426"/>
            <a:ext cx="2817394" cy="11645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2476" y="2941512"/>
            <a:ext cx="16227307" cy="2214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alta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causar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oscilações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divergência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impedindo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algoritmo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encontre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mínimo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erro</a:t>
            </a:r>
            <a:endParaRPr lang="pt-BR" sz="2500" err="1"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baixa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Pode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resultar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lento,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exigindo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muitas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épocas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convergir</a:t>
            </a:r>
            <a:endParaRPr lang="en-US" sz="2500" err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5799" y="1830522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Taxa de Aprendizado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2D8A-1A8A-335F-4CEA-F03EF3D52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E5D356-9FFB-7C81-E4B2-1C07DE91715A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505F86-8208-5B20-8AC9-F5498FD0D3BB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1946E5-C89B-202C-1C2B-E10B63AEA83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8F2A706-8F7B-8D95-51AB-E2A497E1617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27F2B7E-84B4-1CD7-B35B-546C48AAB65B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83705D-0E2C-DCF5-DCD3-836BF8488407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362843-40DF-4644-D683-1CE95C5EEDB1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04</a:t>
              </a:r>
            </a:p>
          </p:txBody>
        </p:sp>
      </p:grpSp>
      <p:pic>
        <p:nvPicPr>
          <p:cNvPr id="10" name="Picture 10">
            <a:hlinkClick r:id="" action="ppaction://media"/>
            <a:extLst>
              <a:ext uri="{FF2B5EF4-FFF2-40B4-BE49-F238E27FC236}">
                <a16:creationId xmlns:a16="http://schemas.microsoft.com/office/drawing/2014/main" id="{DC27B2E0-BB9D-B2AE-726C-6E53E803B8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960380" y="2723038"/>
            <a:ext cx="10370075" cy="6260864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3728389-B34E-F95B-25F1-EBFB54669CBA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  <a:endParaRPr lang="pt-BR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2ACBA62-2E5A-B412-9F30-E2B1A4FAB1BB}"/>
              </a:ext>
            </a:extLst>
          </p:cNvPr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6FE5C8F-8D26-C12D-0FCF-E02953A90922}"/>
              </a:ext>
            </a:extLst>
          </p:cNvPr>
          <p:cNvSpPr txBox="1"/>
          <p:nvPr/>
        </p:nvSpPr>
        <p:spPr>
          <a:xfrm>
            <a:off x="325800" y="1861837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taxa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Aprendizado</a:t>
            </a:r>
            <a:endParaRPr lang="en-US" sz="2450" b="1" err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4277641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69971" y="5868365"/>
            <a:ext cx="4989747" cy="987370"/>
          </a:xfrm>
          <a:custGeom>
            <a:avLst/>
            <a:gdLst/>
            <a:ahLst/>
            <a:cxnLst/>
            <a:rect l="l" t="t" r="r" b="b"/>
            <a:pathLst>
              <a:path w="4989747" h="987370">
                <a:moveTo>
                  <a:pt x="0" y="0"/>
                </a:moveTo>
                <a:lnTo>
                  <a:pt x="4989748" y="0"/>
                </a:lnTo>
                <a:lnTo>
                  <a:pt x="4989748" y="987370"/>
                </a:lnTo>
                <a:lnTo>
                  <a:pt x="0" y="98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1591" y="2503668"/>
            <a:ext cx="664536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 Gradiente Descendente Estocástico (SGD)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7142" y="1647462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8145" y="3521798"/>
            <a:ext cx="8028050" cy="176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Em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calcular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dados (o que é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computacionalmente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), o SGD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pesos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exemplo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pequeno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F612418-0141-7CAA-F993-DDD5C9757DCF}"/>
              </a:ext>
            </a:extLst>
          </p:cNvPr>
          <p:cNvSpPr txBox="1"/>
          <p:nvPr/>
        </p:nvSpPr>
        <p:spPr>
          <a:xfrm>
            <a:off x="851658" y="7245803"/>
            <a:ext cx="8031475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>
                <a:latin typeface="Open Sans"/>
                <a:ea typeface="Open Sans"/>
                <a:cs typeface="Open Sans"/>
              </a:rPr>
              <a:t>Onde o gradiente ∇E é calculado para um único exemplo (xi, </a:t>
            </a:r>
            <a:r>
              <a:rPr lang="pt-BR" sz="2500" err="1">
                <a:latin typeface="Open Sans"/>
                <a:ea typeface="Open Sans"/>
                <a:cs typeface="Open Sans"/>
              </a:rPr>
              <a:t>yi</a:t>
            </a:r>
            <a:r>
              <a:rPr lang="pt-BR" sz="2500">
                <a:latin typeface="Open Sans"/>
                <a:ea typeface="Open Sans"/>
                <a:cs typeface="Open Sans"/>
              </a:rPr>
              <a:t>).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35B519-0366-8837-0562-28A9CEBDBF6E}"/>
              </a:ext>
            </a:extLst>
          </p:cNvPr>
          <p:cNvSpPr txBox="1"/>
          <p:nvPr/>
        </p:nvSpPr>
        <p:spPr>
          <a:xfrm>
            <a:off x="9793787" y="3513998"/>
            <a:ext cx="7082517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Muito mais rápido por atualização.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Exige menos memória.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O ruído pode ajudar a escapar de mínimos locais.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Atualizações com alta variância (caminho ruidoso).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Pode "passar reto" do ponto mínimo várias vezes.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Nunca converge totalmente, fica oscilando ao redor do mínimo.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158" y="2357597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2. Gradiente Descendente com Momentum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36249" y="3409826"/>
            <a:ext cx="8270100" cy="176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Acelerar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descida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acumulando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velocidade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 das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atualizações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passadas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Ajuda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suavizar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caminho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SGD e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acelerar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direções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consistentes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B43CA7C-0C8D-3CAE-3C1F-8543AF58CB5C}"/>
              </a:ext>
            </a:extLst>
          </p:cNvPr>
          <p:cNvSpPr txBox="1"/>
          <p:nvPr/>
        </p:nvSpPr>
        <p:spPr>
          <a:xfrm>
            <a:off x="769455" y="5473985"/>
            <a:ext cx="828675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a nova velocidade (v): 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v=</a:t>
            </a:r>
            <a:r>
              <a:rPr lang="pt-BR" sz="2500" err="1">
                <a:latin typeface="Open Sans"/>
                <a:ea typeface="Open Sans"/>
                <a:cs typeface="Open Sans"/>
              </a:rPr>
              <a:t>γv</a:t>
            </a:r>
            <a:r>
              <a:rPr lang="pt-BR" sz="2500">
                <a:latin typeface="Open Sans"/>
                <a:ea typeface="Open Sans"/>
                <a:cs typeface="Open Sans"/>
              </a:rPr>
              <a:t>−η⋅∇E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os pesos com a velocidade: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</a:t>
            </a:r>
            <a:r>
              <a:rPr lang="pt-BR" sz="2500" err="1">
                <a:latin typeface="Open Sans"/>
                <a:ea typeface="Open Sans"/>
                <a:cs typeface="Open Sans"/>
              </a:rPr>
              <a:t>w+v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Onde γ (gama) é o coeficiente de momentum (geralmente ~0.9).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485A98-7B92-0304-A50F-AA25EA508385}"/>
              </a:ext>
            </a:extLst>
          </p:cNvPr>
          <p:cNvSpPr txBox="1"/>
          <p:nvPr/>
        </p:nvSpPr>
        <p:spPr>
          <a:xfrm>
            <a:off x="9812800" y="3408030"/>
            <a:ext cx="7694839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Acelera a convergência.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Amortece oscilações, resultando em um caminho mais direto.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</a:p>
          <a:p>
            <a:pPr marL="228600" indent="-228600">
              <a:buFont typeface="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Adiciona um novo hiperparâmetro (</a:t>
            </a:r>
            <a:r>
              <a:rPr lang="el-GR" sz="2500">
                <a:latin typeface="Open Sans"/>
                <a:ea typeface="Open Sans"/>
                <a:cs typeface="Open Sans"/>
              </a:rPr>
              <a:t>γ) </a:t>
            </a:r>
            <a:r>
              <a:rPr lang="pt-BR" sz="2500">
                <a:latin typeface="Open Sans"/>
                <a:ea typeface="Open Sans"/>
                <a:cs typeface="Open Sans"/>
              </a:rPr>
              <a:t>para ser ajustado.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93371" y="5022466"/>
            <a:ext cx="11301259" cy="3164353"/>
          </a:xfrm>
          <a:custGeom>
            <a:avLst/>
            <a:gdLst/>
            <a:ahLst/>
            <a:cxnLst/>
            <a:rect l="l" t="t" r="r" b="b"/>
            <a:pathLst>
              <a:path w="11301259" h="3164353">
                <a:moveTo>
                  <a:pt x="0" y="0"/>
                </a:moveTo>
                <a:lnTo>
                  <a:pt x="11301258" y="0"/>
                </a:lnTo>
                <a:lnTo>
                  <a:pt x="11301258" y="3164353"/>
                </a:lnTo>
                <a:lnTo>
                  <a:pt x="0" y="316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045" y="209174"/>
            <a:ext cx="8807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UMA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REDE NEURAL?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1492" y="1818767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Inspirada no cérebro humano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Aprende com dados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Usa conexões entre “neurônios” artificiais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Aplica-se em tarefas como: reconhecimento de voz, imagem, texto...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75722" y="8519069"/>
            <a:ext cx="6736556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Sarmento, Arianne &amp; Dos Santos, Wellington. (2022)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158" y="2373254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3. RMSProp (Root Mean Square Propagation)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717029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4473" y="3373944"/>
            <a:ext cx="8270100" cy="176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Ideia: Adaptar a taxa de aprendizado (η) individualmente para cada peso. A taxa diminui para pesos que recebem gradientes grandes e aumenta para os que recebem gradientes pequenos.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1E1E9CD-3295-49EB-AC35-8FD709547CB5}"/>
              </a:ext>
            </a:extLst>
          </p:cNvPr>
          <p:cNvSpPr txBox="1"/>
          <p:nvPr/>
        </p:nvSpPr>
        <p:spPr>
          <a:xfrm>
            <a:off x="874865" y="5689836"/>
            <a:ext cx="8409214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Acumula o gradiente ao quadrado (S):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 err="1">
                <a:latin typeface="Open Sans"/>
                <a:ea typeface="Open Sans"/>
                <a:cs typeface="Open Sans"/>
              </a:rPr>
              <a:t>Sdw</a:t>
            </a:r>
            <a:r>
              <a:rPr lang="pt-BR" sz="2500">
                <a:latin typeface="Open Sans"/>
                <a:ea typeface="Open Sans"/>
                <a:cs typeface="Open Sans"/>
              </a:rPr>
              <a:t> =β</a:t>
            </a:r>
            <a:r>
              <a:rPr lang="pt-BR" sz="2500" err="1">
                <a:latin typeface="Open Sans"/>
                <a:ea typeface="Open Sans"/>
                <a:cs typeface="Open Sans"/>
              </a:rPr>
              <a:t>Sdw</a:t>
            </a:r>
            <a:r>
              <a:rPr lang="pt-BR" sz="2500">
                <a:latin typeface="Open Sans"/>
                <a:ea typeface="Open Sans"/>
                <a:cs typeface="Open Sans"/>
              </a:rPr>
              <a:t> +(1−β)(∇E)2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 peso, dividindo pela raiz do acumulado: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w=w−</a:t>
            </a:r>
            <a:r>
              <a:rPr lang="pt-BR" sz="2500" err="1">
                <a:latin typeface="Open Sans"/>
                <a:ea typeface="Open Sans"/>
                <a:cs typeface="Open Sans"/>
              </a:rPr>
              <a:t>ηSdw</a:t>
            </a:r>
            <a:r>
              <a:rPr lang="pt-BR" sz="2500">
                <a:latin typeface="Open Sans"/>
                <a:ea typeface="Open Sans"/>
                <a:cs typeface="Open Sans"/>
              </a:rPr>
              <a:t>  +ϵ∇E 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Onde β é um fator de decaimento e ε (épsilon) é um número pequeno para evitar divisão por zero.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C15FE8-2791-BBB3-016A-4EB683E78D9A}"/>
              </a:ext>
            </a:extLst>
          </p:cNvPr>
          <p:cNvSpPr txBox="1"/>
          <p:nvPr/>
        </p:nvSpPr>
        <p:spPr>
          <a:xfrm>
            <a:off x="9881301" y="3380908"/>
            <a:ext cx="7376095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 taxa de aprendizado se ajusta automaticamente.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Excelente para paisagens de erro complexas (ex: vales longos e estreitos).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Ainda depende de uma taxa de aprendizado global (η).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31</a:t>
            </a:r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98121" y="222579"/>
            <a:ext cx="9146669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Atualização dos Pesos</a:t>
            </a:r>
          </a:p>
          <a:p>
            <a:pPr algn="l">
              <a:lnSpc>
                <a:spcPts val="7320"/>
              </a:lnSpc>
            </a:pPr>
            <a:endParaRPr lang="en-US" sz="6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47713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8816" y="2404570"/>
            <a:ext cx="6645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4. Adam (Adaptive Moment Estimation)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925" y="1638741"/>
            <a:ext cx="6148589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500" b="1">
                <a:solidFill>
                  <a:srgbClr val="E300FF"/>
                </a:solidFill>
                <a:latin typeface="Open Sans"/>
                <a:ea typeface="Open Sans"/>
                <a:cs typeface="Open Sans"/>
                <a:sym typeface="Open Sans Bold"/>
              </a:rPr>
              <a:t>Variantes do Gradiente Descendente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500" b="1">
              <a:solidFill>
                <a:srgbClr val="E300FF"/>
              </a:solidFill>
              <a:latin typeface="Open Sans"/>
              <a:ea typeface="Open Sans"/>
              <a:cs typeface="Open Sans"/>
              <a:sym typeface="Open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8816" y="3280000"/>
            <a:ext cx="8270100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Ideia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Combina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melhor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dois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mundos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Usa o momentum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acumular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velocidade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(1º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RMSProp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adaptar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taxa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parâmetro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(2º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057914-EAD7-8994-CA50-E8CD71678FE6}"/>
              </a:ext>
            </a:extLst>
          </p:cNvPr>
          <p:cNvSpPr txBox="1"/>
          <p:nvPr/>
        </p:nvSpPr>
        <p:spPr>
          <a:xfrm>
            <a:off x="797415" y="5638669"/>
            <a:ext cx="8286750" cy="50937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Fórmulas de Atualização: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o momentum (m), como no </a:t>
            </a:r>
            <a:r>
              <a:rPr lang="pt-BR" sz="2500" b="1">
                <a:latin typeface="Open Sans"/>
                <a:ea typeface="Open Sans"/>
                <a:cs typeface="Open Sans"/>
              </a:rPr>
              <a:t>Momentum</a:t>
            </a:r>
            <a:r>
              <a:rPr lang="pt-BR" sz="2500">
                <a:latin typeface="Open Sans"/>
                <a:ea typeface="Open Sans"/>
                <a:cs typeface="Open Sans"/>
              </a:rPr>
              <a:t>. 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m=β1 m+(1−β1 )∇E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Calcula o acumulador de gradiente ao quadrado (v), como no </a:t>
            </a:r>
            <a:r>
              <a:rPr lang="pt-BR" sz="2500" b="1" err="1">
                <a:latin typeface="Open Sans"/>
                <a:ea typeface="Open Sans"/>
                <a:cs typeface="Open Sans"/>
              </a:rPr>
              <a:t>RMSProp</a:t>
            </a:r>
            <a:r>
              <a:rPr lang="pt-BR" sz="2500">
                <a:latin typeface="Open Sans"/>
                <a:ea typeface="Open Sans"/>
                <a:cs typeface="Open Sans"/>
              </a:rPr>
              <a:t>. </a:t>
            </a:r>
          </a:p>
          <a:p>
            <a:pPr marL="285750" indent="-285750">
              <a:buFont typeface="Arial"/>
              <a:buChar char="•"/>
            </a:pPr>
            <a:endParaRPr lang="pt-BR" sz="2500">
              <a:latin typeface="Open Sans"/>
              <a:ea typeface="Open Sans"/>
              <a:cs typeface="Open Sans"/>
            </a:endParaRPr>
          </a:p>
          <a:p>
            <a:r>
              <a:rPr lang="pt-BR" sz="2500">
                <a:latin typeface="Open Sans"/>
                <a:ea typeface="Open Sans"/>
                <a:cs typeface="Open Sans"/>
              </a:rPr>
              <a:t>v=β2 v+(1−β2 )(∇E)2</a:t>
            </a:r>
          </a:p>
          <a:p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Atualiza os pesos usando m e v corrigidos. </a:t>
            </a:r>
          </a:p>
          <a:p>
            <a:r>
              <a:rPr lang="pt-BR" sz="2500">
                <a:latin typeface="Open Sans"/>
                <a:ea typeface="Open Sans"/>
                <a:cs typeface="Open Sans"/>
              </a:rPr>
              <a:t>w=w−</a:t>
            </a:r>
            <a:r>
              <a:rPr lang="pt-BR" sz="2500" err="1">
                <a:latin typeface="Open Sans"/>
                <a:ea typeface="Open Sans"/>
                <a:cs typeface="Open Sans"/>
              </a:rPr>
              <a:t>ηv</a:t>
            </a:r>
            <a:r>
              <a:rPr lang="pt-BR" sz="2500">
                <a:latin typeface="Open Sans"/>
                <a:ea typeface="Open Sans"/>
                <a:cs typeface="Open Sans"/>
              </a:rPr>
              <a:t> +ϵm 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15DD1C7-BDD3-B705-1A5C-9572289BA148}"/>
              </a:ext>
            </a:extLst>
          </p:cNvPr>
          <p:cNvSpPr txBox="1"/>
          <p:nvPr/>
        </p:nvSpPr>
        <p:spPr>
          <a:xfrm>
            <a:off x="9923241" y="3278016"/>
            <a:ext cx="6837589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 b="1">
                <a:latin typeface="Open Sans"/>
                <a:ea typeface="Open Sans"/>
                <a:cs typeface="Open Sans"/>
              </a:rPr>
              <a:t>Prós: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Combina as vantagens do Momentum e do </a:t>
            </a:r>
            <a:r>
              <a:rPr lang="pt-BR" sz="2500" err="1">
                <a:latin typeface="Open Sans"/>
                <a:ea typeface="Open Sans"/>
                <a:cs typeface="Open Sans"/>
              </a:rPr>
              <a:t>RMSProp</a:t>
            </a:r>
            <a:r>
              <a:rPr lang="pt-BR" sz="2500">
                <a:latin typeface="Open Sans"/>
                <a:ea typeface="Open Sans"/>
                <a:cs typeface="Open Sans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Geralmente converge mais rápido e é mais robusto.</a:t>
            </a: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Considerado o otimizador padrão para muitos problemas.</a:t>
            </a:r>
          </a:p>
          <a:p>
            <a:r>
              <a:rPr lang="pt-BR" sz="2500" b="1">
                <a:latin typeface="Open Sans"/>
                <a:ea typeface="Open Sans"/>
                <a:cs typeface="Open Sans"/>
              </a:rPr>
              <a:t>Contras: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pt-BR" sz="2500">
                <a:latin typeface="Open Sans"/>
                <a:ea typeface="Open Sans"/>
                <a:cs typeface="Open Sans"/>
              </a:rPr>
              <a:t>Mais complexo computacionalmente.</a:t>
            </a:r>
          </a:p>
          <a:p>
            <a:pPr algn="l"/>
            <a:endParaRPr lang="pt-BR" sz="2500"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13522" y="2169297"/>
            <a:ext cx="5482876" cy="6356958"/>
          </a:xfrm>
          <a:custGeom>
            <a:avLst/>
            <a:gdLst/>
            <a:ahLst/>
            <a:cxnLst/>
            <a:rect l="l" t="t" r="r" b="b"/>
            <a:pathLst>
              <a:path w="5482876" h="6356958">
                <a:moveTo>
                  <a:pt x="0" y="0"/>
                </a:moveTo>
                <a:lnTo>
                  <a:pt x="5482876" y="0"/>
                </a:lnTo>
                <a:lnTo>
                  <a:pt x="54828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VISUALIZAÇÃO E EXEMPLOS NO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0415" y="405840"/>
            <a:ext cx="578233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IPYNB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04658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33</a:t>
            </a:r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EXEMPLO PRÁTICO</a:t>
            </a:r>
          </a:p>
        </p:txBody>
      </p:sp>
      <p:pic>
        <p:nvPicPr>
          <p:cNvPr id="10" name="Imagem 9" descr="Linha do tempo&#10;&#10;O conteúdo gerado por IA pode estar incorreto.">
            <a:extLst>
              <a:ext uri="{FF2B5EF4-FFF2-40B4-BE49-F238E27FC236}">
                <a16:creationId xmlns:a16="http://schemas.microsoft.com/office/drawing/2014/main" id="{F1598BE7-9952-91C3-16D1-0A62BA42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54" y="1509770"/>
            <a:ext cx="11846093" cy="74961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96E3D-75A0-1B2E-830E-7FFDF4D3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3F1C9-1EA6-9961-04F2-E5B63B70F74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6C0951-73F0-011B-E578-A6A5A89C2469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1FAD6AF-405F-FEE5-0650-CFCA5418272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3EAE8B2-933C-1C0F-EEE5-66253BEF4628}"/>
              </a:ext>
            </a:extLst>
          </p:cNvPr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CEA2A3-AB63-E293-A76B-8190E83474F0}"/>
              </a:ext>
            </a:extLst>
          </p:cNvPr>
          <p:cNvSpPr/>
          <p:nvPr/>
        </p:nvSpPr>
        <p:spPr>
          <a:xfrm>
            <a:off x="15904658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2C59D91-5660-45EA-FC1F-F64D4AD9C2D8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34</a:t>
            </a:r>
            <a:endParaRPr lang="pt-BR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4A2979C-9B98-8190-EB1A-834C6A4EF519}"/>
              </a:ext>
            </a:extLst>
          </p:cNvPr>
          <p:cNvSpPr txBox="1"/>
          <p:nvPr/>
        </p:nvSpPr>
        <p:spPr>
          <a:xfrm>
            <a:off x="541492" y="405840"/>
            <a:ext cx="860250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EXEMPLO PRÁTICO</a:t>
            </a:r>
          </a:p>
        </p:txBody>
      </p:sp>
      <p:pic>
        <p:nvPicPr>
          <p:cNvPr id="7" name="2025-07-24 14-07-13">
            <a:hlinkClick r:id="" action="ppaction://media"/>
            <a:extLst>
              <a:ext uri="{FF2B5EF4-FFF2-40B4-BE49-F238E27FC236}">
                <a16:creationId xmlns:a16="http://schemas.microsoft.com/office/drawing/2014/main" id="{4095A6D9-B3F9-FA97-6ABF-52BA8F0D23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700" y="1326193"/>
            <a:ext cx="11534601" cy="794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339179" y="808871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9707" y="222579"/>
            <a:ext cx="177176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 E HIPERPARÂMETROS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5150" y="3046015"/>
            <a:ext cx="843625" cy="677751"/>
            <a:chOff x="0" y="0"/>
            <a:chExt cx="222189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5150" y="4225700"/>
            <a:ext cx="843625" cy="677751"/>
            <a:chOff x="0" y="0"/>
            <a:chExt cx="222189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45150" y="5380658"/>
            <a:ext cx="843625" cy="677751"/>
            <a:chOff x="0" y="0"/>
            <a:chExt cx="22218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  <a:endParaRPr lang="pt-BR" dirty="0"/>
          </a:p>
        </p:txBody>
      </p:sp>
      <p:sp>
        <p:nvSpPr>
          <p:cNvPr id="19" name="TextBox 19"/>
          <p:cNvSpPr txBox="1"/>
          <p:nvPr/>
        </p:nvSpPr>
        <p:spPr>
          <a:xfrm>
            <a:off x="658198" y="3212488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53146" y="3174388"/>
            <a:ext cx="619776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no Backpropagation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8198" y="4392173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3146" y="4373123"/>
            <a:ext cx="53372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</a:rPr>
              <a:t>Soluções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9906" y="5547131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3146" y="5518556"/>
            <a:ext cx="4821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Principais Hiperparâmetros</a:t>
            </a:r>
          </a:p>
        </p:txBody>
      </p:sp>
      <p:grpSp>
        <p:nvGrpSpPr>
          <p:cNvPr id="30" name="Group 15">
            <a:extLst>
              <a:ext uri="{FF2B5EF4-FFF2-40B4-BE49-F238E27FC236}">
                <a16:creationId xmlns:a16="http://schemas.microsoft.com/office/drawing/2014/main" id="{DE93FAB6-0E49-EE49-D264-879E36C96E42}"/>
              </a:ext>
            </a:extLst>
          </p:cNvPr>
          <p:cNvGrpSpPr/>
          <p:nvPr/>
        </p:nvGrpSpPr>
        <p:grpSpPr>
          <a:xfrm>
            <a:off x="545150" y="6465261"/>
            <a:ext cx="843625" cy="822412"/>
            <a:chOff x="0" y="-38100"/>
            <a:chExt cx="222189" cy="216602"/>
          </a:xfrm>
        </p:grpSpPr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A333FF03-78FA-B2DB-89CE-E5E2B5E1600B}"/>
                </a:ext>
              </a:extLst>
            </p:cNvPr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499F8439-5D70-BFAB-E41D-60ED1382C5E2}"/>
                </a:ext>
              </a:extLst>
            </p:cNvPr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TextBox 23">
            <a:extLst>
              <a:ext uri="{FF2B5EF4-FFF2-40B4-BE49-F238E27FC236}">
                <a16:creationId xmlns:a16="http://schemas.microsoft.com/office/drawing/2014/main" id="{B65C4B33-642A-8929-274B-CDC23BFE49D6}"/>
              </a:ext>
            </a:extLst>
          </p:cNvPr>
          <p:cNvSpPr txBox="1"/>
          <p:nvPr/>
        </p:nvSpPr>
        <p:spPr>
          <a:xfrm>
            <a:off x="699905" y="6776395"/>
            <a:ext cx="617529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6FF987CF-00BA-5A82-8C56-C941D4064652}"/>
              </a:ext>
            </a:extLst>
          </p:cNvPr>
          <p:cNvSpPr txBox="1"/>
          <p:nvPr/>
        </p:nvSpPr>
        <p:spPr>
          <a:xfrm>
            <a:off x="1553146" y="6769386"/>
            <a:ext cx="482197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</a:t>
            </a:r>
            <a:r>
              <a:rPr lang="en-US" sz="250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são</a:t>
            </a: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50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Hiperparâmetros</a:t>
            </a:r>
            <a:r>
              <a:rPr lang="en-US" sz="25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  <a:endParaRPr lang="pt-PT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80136" y="7240985"/>
            <a:ext cx="8667908" cy="8229600"/>
          </a:xfrm>
          <a:custGeom>
            <a:avLst/>
            <a:gdLst/>
            <a:ahLst/>
            <a:cxnLst/>
            <a:rect l="l" t="t" r="r" b="b"/>
            <a:pathLst>
              <a:path w="8667908" h="8229600">
                <a:moveTo>
                  <a:pt x="0" y="0"/>
                </a:moveTo>
                <a:lnTo>
                  <a:pt x="8667908" y="0"/>
                </a:lnTo>
                <a:lnTo>
                  <a:pt x="86679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t="-2662" b="-266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9707" y="222579"/>
            <a:ext cx="8556604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4973" y="3046015"/>
            <a:ext cx="888556" cy="677751"/>
            <a:chOff x="0" y="0"/>
            <a:chExt cx="234023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973" y="4225700"/>
            <a:ext cx="888556" cy="677751"/>
            <a:chOff x="0" y="0"/>
            <a:chExt cx="234023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4973" y="5380658"/>
            <a:ext cx="888556" cy="677751"/>
            <a:chOff x="0" y="0"/>
            <a:chExt cx="234023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4973" y="6563234"/>
            <a:ext cx="888556" cy="677751"/>
            <a:chOff x="0" y="0"/>
            <a:chExt cx="234023" cy="17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4023" cy="178502"/>
            </a:xfrm>
            <a:custGeom>
              <a:avLst/>
              <a:gdLst/>
              <a:ahLst/>
              <a:cxnLst/>
              <a:rect l="l" t="t" r="r" b="b"/>
              <a:pathLst>
                <a:path w="234023" h="178502">
                  <a:moveTo>
                    <a:pt x="0" y="0"/>
                  </a:moveTo>
                  <a:lnTo>
                    <a:pt x="234023" y="0"/>
                  </a:lnTo>
                  <a:lnTo>
                    <a:pt x="234023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34023" cy="22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886311" y="647231"/>
            <a:ext cx="8903382" cy="8160344"/>
            <a:chOff x="0" y="0"/>
            <a:chExt cx="11871176" cy="108804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/>
            <a:srcRect t="4172" b="4172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4041" y="3202963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6654" y="3174388"/>
            <a:ext cx="652785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4041" y="4382648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6654" y="4373123"/>
            <a:ext cx="45193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7971" y="5537606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6654" y="5518556"/>
            <a:ext cx="40731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 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04041" y="6715634"/>
            <a:ext cx="6504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46654" y="6687059"/>
            <a:ext cx="562153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2096472"/>
            <a:ext cx="9192895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marL="1079496" lvl="2" indent="-359832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 gradientes se tornam extremamente pequenos à medida que são propagados de volta através das camadas, impedindo o aprendizado efetivo nas camadas iniciais.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Funções Sigmoide/Hiperbólica: Gradientes máximos de 0.25 e 1.0;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Profundas: Multiplicação de gradientes pequenos;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Saturação: Derivadas próximas de zero.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413942" y="1493763"/>
            <a:ext cx="6845358" cy="6933119"/>
          </a:xfrm>
          <a:custGeom>
            <a:avLst/>
            <a:gdLst/>
            <a:ahLst/>
            <a:cxnLst/>
            <a:rect l="l" t="t" r="r" b="b"/>
            <a:pathLst>
              <a:path w="6845358" h="6933119">
                <a:moveTo>
                  <a:pt x="0" y="0"/>
                </a:moveTo>
                <a:lnTo>
                  <a:pt x="6845358" y="0"/>
                </a:lnTo>
                <a:lnTo>
                  <a:pt x="6845358" y="6933118"/>
                </a:lnTo>
                <a:lnTo>
                  <a:pt x="0" y="693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804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pt-PT" sz="2450"/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lento;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iniciais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aprendem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subótimo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prejudicada</a:t>
            </a:r>
            <a:endParaRPr lang="en-US" sz="2450" err="1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Soluções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ReLU e </a:t>
            </a:r>
            <a:r>
              <a:rPr lang="en-US" sz="24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variantes</a:t>
            </a: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;</a:t>
            </a: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Batch Normalization;</a:t>
            </a: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Skip Connections (</a:t>
            </a:r>
            <a:r>
              <a:rPr lang="en-US" sz="24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ResNets</a:t>
            </a: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);</a:t>
            </a: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4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LSTMs/GRUs</a:t>
            </a:r>
            <a:endParaRPr lang="en-US"/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endParaRPr lang="en-US" sz="24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Explicação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Matemática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Durante o backpropagation,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l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calculado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/>
          </a:p>
          <a:p>
            <a:pPr marL="1536065" lvl="3" indent="-35941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δ(l) = δ(l+1) * W(l+1) * f'(z(l))</a:t>
            </a: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536065" lvl="3" indent="-359410" algn="just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Se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pesos W(l+1)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forem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grandes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(&gt;1) e/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ou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a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derivada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da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função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ativação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f'(z(l)) for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grande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,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os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gradientes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podem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500" err="1">
                <a:solidFill>
                  <a:srgbClr val="1F2020"/>
                </a:solidFill>
                <a:ea typeface="+mn-lt"/>
                <a:cs typeface="+mn-lt"/>
              </a:rPr>
              <a:t>crescer</a:t>
            </a:r>
            <a:r>
              <a:rPr lang="en-US" sz="250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 sz="2500">
              <a:solidFill>
                <a:srgbClr val="1F2020"/>
              </a:solidFill>
              <a:latin typeface="Calibri"/>
              <a:ea typeface="Calibri"/>
              <a:cs typeface="Calibri"/>
            </a:endParaRPr>
          </a:p>
          <a:p>
            <a:pPr marL="719455" lvl="2" algn="just">
              <a:lnSpc>
                <a:spcPts val="3499"/>
              </a:lnSpc>
              <a:buFont typeface="Arial"/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</a:t>
            </a:r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7E5ED-30FF-FB53-AFB4-C7951E60F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37896D-061A-394F-024B-2315FDBC5709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81A011-F46F-634C-F9A8-E4C6901A9C55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97BE96-B554-E53B-20FB-DE4776857F6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078463-FE33-652A-8178-CE1FDF7F28E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3BA1E67-BF77-5C03-FE73-B107A86E02FD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301AFE-4F43-2B2D-DBE2-54B1A0DD7A17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FCF786-8D1D-2CEB-63F2-6678505AFDFF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25BD4C70-030E-DC15-B169-B552B3E31378}"/>
              </a:ext>
            </a:extLst>
          </p:cNvPr>
          <p:cNvSpPr txBox="1"/>
          <p:nvPr/>
        </p:nvSpPr>
        <p:spPr>
          <a:xfrm>
            <a:off x="330993" y="2096472"/>
            <a:ext cx="8812978" cy="8839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Principal:</a:t>
            </a:r>
            <a:endParaRPr lang="pt-PT" sz="2450"/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pt-PT" sz="2450" b="1">
                <a:solidFill>
                  <a:srgbClr val="1F2020"/>
                </a:solidFill>
                <a:latin typeface="Calibri"/>
                <a:ea typeface="Open Sans Bold"/>
                <a:cs typeface="Open Sans Bold"/>
              </a:rPr>
              <a:t>Camadas iniciais não conseguem apreender</a:t>
            </a:r>
            <a:endParaRPr lang="pt-PT" sz="2450" b="1">
              <a:solidFill>
                <a:srgbClr val="1F2020"/>
              </a:solidFill>
              <a:ea typeface="Open Sans Bold"/>
              <a:cs typeface="Open Sans Bold"/>
            </a:endParaRPr>
          </a:p>
          <a:p>
            <a:pPr marL="1453515" lvl="3" indent="-269240" algn="just">
              <a:lnSpc>
                <a:spcPts val="3499"/>
              </a:lnSpc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O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desvanecimento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gradiente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faz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com que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os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gradientes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se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tornem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exponencialmente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menores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à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medida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que se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propagam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para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trás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através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das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camadas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da rede neural.</a:t>
            </a:r>
            <a:endParaRPr lang="pt-PT" sz="2450" b="1">
              <a:solidFill>
                <a:srgbClr val="1F2020"/>
              </a:solidFill>
              <a:ea typeface="Open Sans Bold"/>
              <a:cs typeface="Open Sans Bold"/>
            </a:endParaRPr>
          </a:p>
          <a:p>
            <a:pPr marL="1184275" lvl="3" algn="just">
              <a:lnSpc>
                <a:spcPts val="3499"/>
              </a:lnSpc>
            </a:pPr>
            <a:endParaRPr lang="en-US" sz="2400">
              <a:solidFill>
                <a:srgbClr val="1F2020"/>
              </a:solidFill>
              <a:ea typeface="Calibri"/>
              <a:cs typeface="Calibri"/>
            </a:endParaRPr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en-US" sz="2400" b="1">
                <a:solidFill>
                  <a:srgbClr val="1F2020"/>
                </a:solidFill>
                <a:ea typeface="Calibri"/>
                <a:cs typeface="Calibri"/>
              </a:rPr>
              <a:t>Como </a:t>
            </a:r>
            <a:r>
              <a:rPr lang="en-US" sz="2400" b="1" err="1">
                <a:solidFill>
                  <a:srgbClr val="1F2020"/>
                </a:solidFill>
                <a:ea typeface="Calibri"/>
                <a:cs typeface="Calibri"/>
              </a:rPr>
              <a:t>isso</a:t>
            </a:r>
            <a:r>
              <a:rPr lang="en-US" sz="2400" b="1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Calibri"/>
                <a:cs typeface="Calibri"/>
              </a:rPr>
              <a:t>acontece</a:t>
            </a:r>
            <a:r>
              <a:rPr lang="en-US" sz="2400" b="1">
                <a:solidFill>
                  <a:srgbClr val="1F2020"/>
                </a:solidFill>
                <a:ea typeface="Calibri"/>
                <a:cs typeface="Calibri"/>
              </a:rPr>
              <a:t>:</a:t>
            </a:r>
            <a:endParaRPr lang="en-US" sz="2400" b="1">
              <a:solidFill>
                <a:srgbClr val="000000"/>
              </a:solidFill>
              <a:ea typeface="Calibri"/>
              <a:cs typeface="Calibri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Os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gradientes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diminuem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drasticamente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nas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camadas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mais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próximas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à entrada;</a:t>
            </a: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As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atualizações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de peso se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tornam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insignificantes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;</a:t>
            </a: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As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camadas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iniciais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param de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aprender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efetivamente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;</a:t>
            </a: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1200150" lvl="2" indent="-285750" algn="just">
              <a:buFont typeface="Arial,Sans-Serif"/>
              <a:buChar char="•"/>
            </a:pP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A rede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não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consegue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extrair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características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baixo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nível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importantes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.</a:t>
            </a:r>
            <a:endParaRPr lang="en-US"/>
          </a:p>
          <a:p>
            <a:pPr lvl="2" algn="just"/>
            <a:endParaRPr lang="en-US" sz="2400">
              <a:solidFill>
                <a:srgbClr val="1F2020"/>
              </a:solidFill>
              <a:ea typeface="Calibri"/>
              <a:cs typeface="Calibri"/>
            </a:endParaRPr>
          </a:p>
          <a:p>
            <a:pPr marL="996315" lvl="2" indent="-269240" algn="just">
              <a:lnSpc>
                <a:spcPts val="3499"/>
              </a:lnSpc>
              <a:buFont typeface="Arial"/>
              <a:buChar char="⚬"/>
            </a:pPr>
            <a:r>
              <a:rPr lang="en-US" sz="2400" b="1" err="1">
                <a:solidFill>
                  <a:srgbClr val="1F2020"/>
                </a:solidFill>
                <a:ea typeface="Calibri"/>
                <a:cs typeface="Calibri"/>
              </a:rPr>
              <a:t>Consequência</a:t>
            </a:r>
            <a:r>
              <a:rPr lang="en-US" sz="2400" b="1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Calibri"/>
                <a:cs typeface="Calibri"/>
              </a:rPr>
              <a:t>Prática</a:t>
            </a:r>
            <a:r>
              <a:rPr lang="en-US" sz="2400" b="1">
                <a:solidFill>
                  <a:srgbClr val="1F2020"/>
                </a:solidFill>
                <a:ea typeface="Calibri"/>
                <a:cs typeface="Calibri"/>
              </a:rPr>
              <a:t>:</a:t>
            </a:r>
          </a:p>
          <a:p>
            <a:pPr marL="1200150" lvl="2" indent="-285750" algn="just">
              <a:lnSpc>
                <a:spcPts val="3499"/>
              </a:lnSpc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A rede neural se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comporta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como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se fosse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uma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rede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muito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mais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rasa,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perdendo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a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capacidade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aprender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representações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hierárquicas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complexas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que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são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a principal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vantagem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 das redes </a:t>
            </a:r>
            <a:r>
              <a:rPr lang="en-US" sz="2400" err="1">
                <a:solidFill>
                  <a:srgbClr val="1F2020"/>
                </a:solidFill>
                <a:ea typeface="Calibri"/>
                <a:cs typeface="Calibri"/>
              </a:rPr>
              <a:t>profundas</a:t>
            </a:r>
            <a:r>
              <a:rPr lang="en-US" sz="2400">
                <a:solidFill>
                  <a:srgbClr val="1F2020"/>
                </a:solidFill>
                <a:ea typeface="Calibri"/>
                <a:cs typeface="Calibri"/>
              </a:rPr>
              <a:t>.</a:t>
            </a:r>
            <a:endParaRPr lang="pt-PT"/>
          </a:p>
          <a:p>
            <a:pPr marL="727075" lvl="2" algn="just">
              <a:lnSpc>
                <a:spcPts val="3499"/>
              </a:lnSpc>
            </a:pPr>
            <a:endParaRPr lang="pt-PT" sz="2450" b="1">
              <a:solidFill>
                <a:srgbClr val="1F2020"/>
              </a:solidFill>
              <a:ea typeface="Open Sans Bold"/>
              <a:cs typeface="Open Sans Bold"/>
            </a:endParaRPr>
          </a:p>
          <a:p>
            <a:pPr marL="1176655" lvl="3" algn="just">
              <a:lnSpc>
                <a:spcPts val="3499"/>
              </a:lnSpc>
            </a:pPr>
            <a:endParaRPr lang="en-US" sz="2450">
              <a:solidFill>
                <a:srgbClr val="1F2020"/>
              </a:solidFill>
              <a:ea typeface="+mn-lt"/>
              <a:cs typeface="+mn-l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679AF95-2893-C466-0D29-BF01996ED10C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39</a:t>
            </a:r>
            <a:endParaRPr lang="pt-BR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7230633-48CE-8E13-D01E-C380C2CABB8E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2A33DE2-6E43-3DC0-1303-95576773EA9A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Desvanecimento do Gradiente</a:t>
            </a:r>
          </a:p>
        </p:txBody>
      </p:sp>
      <p:pic>
        <p:nvPicPr>
          <p:cNvPr id="14" name="Imagem 13" descr="Uma imagem com file, Gráfico, diagrama, texto&#10;&#10;Os conteúdos gerados por IA poderão estar incorretos.">
            <a:extLst>
              <a:ext uri="{FF2B5EF4-FFF2-40B4-BE49-F238E27FC236}">
                <a16:creationId xmlns:a16="http://schemas.microsoft.com/office/drawing/2014/main" id="{B033B914-5503-C1AA-EA71-566797177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37" y="2817603"/>
            <a:ext cx="8612756" cy="588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6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630434" y="555184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23554" y="1906601"/>
            <a:ext cx="10612328" cy="5189045"/>
          </a:xfrm>
          <a:custGeom>
            <a:avLst/>
            <a:gdLst/>
            <a:ahLst/>
            <a:cxnLst/>
            <a:rect l="l" t="t" r="r" b="b"/>
            <a:pathLst>
              <a:path w="11301259" h="5142073">
                <a:moveTo>
                  <a:pt x="0" y="0"/>
                </a:moveTo>
                <a:lnTo>
                  <a:pt x="11301259" y="0"/>
                </a:lnTo>
                <a:lnTo>
                  <a:pt x="11301259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É 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737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064" y="2579222"/>
            <a:ext cx="8080435" cy="3561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Backpropagation (propagação reversa) é um algoritmo fundamental no treinamento de redes neurais artificiais. Desenvolvido na década de 1970 e popularizado em 1986 por Rumelhart, Hinton e Williams, este algoritmo revolucionou o campo do aprendizado de máquina ao fornecer um método eficiente para treinar redes neurais multicamadas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50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47688" y="7580006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980789" y="1953283"/>
            <a:ext cx="6278511" cy="6380434"/>
          </a:xfrm>
          <a:custGeom>
            <a:avLst/>
            <a:gdLst/>
            <a:ahLst/>
            <a:cxnLst/>
            <a:rect l="l" t="t" r="r" b="b"/>
            <a:pathLst>
              <a:path w="6278511" h="6380434">
                <a:moveTo>
                  <a:pt x="0" y="0"/>
                </a:moveTo>
                <a:lnTo>
                  <a:pt x="6278511" y="0"/>
                </a:lnTo>
                <a:lnTo>
                  <a:pt x="6278511" y="6380434"/>
                </a:lnTo>
                <a:lnTo>
                  <a:pt x="0" y="638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40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2096472"/>
            <a:ext cx="9192895" cy="436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marL="1079496" lvl="2" indent="-359832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Os gradientes se tornam excessivamente grandes durante o Backpropagation, causando atualizações de peso instáveis e potencial divergência do treinamento.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Iniciais Grandes: Multiplicação exponencial;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Alta: Amplifica gradientes;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Redes Profundas: Acumulação de gradientes.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7602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pt-PT" sz="2450"/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Flutuações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erráticas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Valores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NaN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Inf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crescem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descontroladamente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Soluções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Gradient Clipping: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magnitude;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L1/L2: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Menor;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Normalization.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just">
              <a:lnSpc>
                <a:spcPts val="3499"/>
              </a:lnSpc>
              <a:buFont typeface="Arial"/>
              <a:buChar char="⚬"/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just">
              <a:lnSpc>
                <a:spcPts val="3499"/>
              </a:lnSpc>
              <a:buFont typeface="Arial,Sans-Serif"/>
              <a:buChar char="•"/>
            </a:pP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Explicação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 </a:t>
            </a:r>
            <a:r>
              <a:rPr lang="en-US" sz="250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Matemática</a:t>
            </a:r>
            <a:r>
              <a:rPr lang="en-US" sz="250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</a:rPr>
              <a:t>:</a:t>
            </a:r>
            <a:endParaRPr lang="en-US" sz="2500">
              <a:solidFill>
                <a:srgbClr val="00000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just">
              <a:lnSpc>
                <a:spcPts val="3499"/>
              </a:lnSpc>
              <a:buFont typeface="Arial,Sans-Serif"/>
              <a:buChar char="⚬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Durante o backpropagation, o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gradiente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em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uma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camada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l é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calculado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como</a:t>
            </a: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</a:rPr>
              <a:t>: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1536065" lvl="3" indent="-359410" algn="just">
              <a:lnSpc>
                <a:spcPts val="3499"/>
              </a:lnSpc>
              <a:buFont typeface="Arial,Sans-Serif"/>
              <a:buChar char="•"/>
            </a:pP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δ(l) = δ(l+1) * W(l+1) * f'(z(l))</a:t>
            </a:r>
            <a:endParaRPr lang="en-US" sz="25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1536065" lvl="3" indent="-359410" algn="just">
              <a:lnSpc>
                <a:spcPts val="3499"/>
              </a:lnSpc>
              <a:buFont typeface="Arial,Sans-Serif"/>
              <a:buChar char="•"/>
            </a:pP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Se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pesos W(l+1)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forem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grandes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(&gt;1) e/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derivada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função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ativação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f'(z(l)) for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grande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gradientes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podem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500" err="1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crescer</a:t>
            </a:r>
            <a:r>
              <a:rPr lang="en-US" sz="2500">
                <a:solidFill>
                  <a:srgbClr val="1F2020"/>
                </a:solidFill>
                <a:latin typeface="Calibri"/>
                <a:ea typeface="Calibri"/>
                <a:cs typeface="Calibri"/>
              </a:rPr>
              <a:t>.</a:t>
            </a:r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Explosão do Gradiente</a:t>
            </a:r>
          </a:p>
        </p:txBody>
      </p:sp>
      <p:pic>
        <p:nvPicPr>
          <p:cNvPr id="13" name="Imagem 12" descr="Uma imagem com texto, diagrama, captura de ecrã, Gráfico&#10;&#10;Os conteúdos gerados por IA poderão estar incorretos.">
            <a:extLst>
              <a:ext uri="{FF2B5EF4-FFF2-40B4-BE49-F238E27FC236}">
                <a16:creationId xmlns:a16="http://schemas.microsoft.com/office/drawing/2014/main" id="{5CA1987B-AE61-D19D-0DCA-96261A80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123" y="1649622"/>
            <a:ext cx="800100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05AE-E971-8966-5949-AFAF7D558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CEFB4D-608F-BA61-7684-42501B8972D0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E36AE6-9D56-2E47-6BDE-9C376E04B93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B93166A-64A9-DCE4-63C6-8DBE0174B3E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D50F285-7773-780D-DE90-5C55774A85D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990BFDD-C4B7-67D3-7D0A-8248D43EB281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4983104-19E1-9821-8327-4BAFAAD3A8E5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E284FD4-A76E-A535-932C-5536B68DEBE2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3BA4B51-89C1-E3D9-7394-BC54E4E19D5F}"/>
              </a:ext>
            </a:extLst>
          </p:cNvPr>
          <p:cNvSpPr txBox="1"/>
          <p:nvPr/>
        </p:nvSpPr>
        <p:spPr>
          <a:xfrm>
            <a:off x="266295" y="2096472"/>
            <a:ext cx="12328242" cy="5555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algn="just"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O que é Early Stopping?</a:t>
            </a:r>
            <a:endParaRPr lang="pt-PT" sz="245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Early Stopping é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uma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técnica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regularização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que visa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prevenir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overfitting,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monitorando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desempenho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modelo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em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um conjunto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validação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interrompendo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treinamento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quando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desempenho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começa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piorar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>
              <a:ea typeface="+mn-lt"/>
              <a:cs typeface="+mn-lt"/>
            </a:endParaRPr>
          </a:p>
          <a:p>
            <a:pPr lvl="1" algn="just">
              <a:buFont typeface="Arial"/>
              <a:buChar char="•"/>
            </a:pPr>
            <a:endParaRPr lang="en-US"/>
          </a:p>
          <a:p>
            <a:pPr lvl="1" algn="just">
              <a:buFont typeface="Arial"/>
              <a:buChar char="•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Como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Funciona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:</a:t>
            </a:r>
            <a:endParaRPr lang="en-US" b="1"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Monitora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uma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métrica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desempenho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(ex: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perda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validação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);</a:t>
            </a:r>
            <a:endParaRPr lang="en-US">
              <a:ea typeface="Calibri"/>
              <a:cs typeface="Calibri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Se 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métrica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melhorar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por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um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número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épocas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(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paciência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),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treinamento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é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interrompido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modelo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com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melhor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desempenho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no conjunto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validação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é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restaurado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lvl="2" algn="just"/>
            <a:endParaRPr lang="en-US" sz="2450">
              <a:solidFill>
                <a:srgbClr val="1F2020"/>
              </a:solidFill>
              <a:ea typeface="+mn-lt"/>
              <a:cs typeface="+mn-lt"/>
            </a:endParaRPr>
          </a:p>
          <a:p>
            <a:pPr lvl="1" algn="just">
              <a:buFont typeface="Arial"/>
              <a:buChar char="•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</a:rPr>
              <a:t>Vantagens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</a:rPr>
              <a:t>:</a:t>
            </a:r>
            <a:endParaRPr lang="en-US" sz="2450" b="1"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Prevenção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eficaz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de overfitting;</a:t>
            </a:r>
            <a:endParaRPr lang="en-US">
              <a:ea typeface="Calibri"/>
              <a:cs typeface="Calibri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Economia de recursos computacionais;</a:t>
            </a:r>
            <a:endParaRPr lang="en-US" sz="2450">
              <a:solidFill>
                <a:srgbClr val="000000"/>
              </a:solidFill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Simplicidade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implementação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 sz="2450">
              <a:ea typeface="+mn-lt"/>
              <a:cs typeface="+mn-l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6BEA0F5-935E-9E6D-B25F-F3A8CF654382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528BA9-7793-FAC6-8752-2A6EF6C5CA93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D293BE-0E4C-22B4-458F-23D8C2203CD1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</a:t>
            </a:r>
            <a:endParaRPr lang="en-US" sz="2450" b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488810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8BD73-1941-F84D-D324-90A69BF41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97E215-E7E8-C867-B984-23F7171959B2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1715B8A-F5EE-4EDF-928E-16569B9A8F2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7C20AD3-2AAD-3DF5-ADB3-547919B6887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D7EBA73-9967-E663-CA30-F04C74FAEA1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918E494-25EB-DD8A-0E62-E92EF43B9C6B}"/>
              </a:ext>
            </a:extLst>
          </p:cNvPr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DC78A54-C013-CC99-1814-0452F8774680}"/>
                </a:ext>
              </a:extLst>
            </p:cNvPr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AF85D3-3F44-23B8-B261-EE34BC0E7955}"/>
                </a:ext>
              </a:extLst>
            </p:cNvPr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D06DB20-E15F-93B6-FC64-8A6F91469C0B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43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78890F-1C53-B3DD-26F9-538343D2E330}"/>
              </a:ext>
            </a:extLst>
          </p:cNvPr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E6E5332-8A3F-A9D3-34D0-500512B060E7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</a:t>
            </a:r>
            <a:endParaRPr lang="en-US" sz="2450" b="1">
              <a:solidFill>
                <a:srgbClr val="E300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B19E76F-F0F8-6965-4019-95E8502B2E91}"/>
              </a:ext>
            </a:extLst>
          </p:cNvPr>
          <p:cNvSpPr txBox="1"/>
          <p:nvPr/>
        </p:nvSpPr>
        <p:spPr>
          <a:xfrm>
            <a:off x="870144" y="2333698"/>
            <a:ext cx="7626846" cy="744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Por que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não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é a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melhor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estratégia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para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Problemas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de </a:t>
            </a:r>
            <a:r>
              <a:rPr lang="en-US" sz="245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Gradiente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?</a:t>
            </a:r>
            <a:endParaRPr lang="pt-PT" sz="2450" b="1">
              <a:solidFill>
                <a:srgbClr val="000000"/>
              </a:solidFill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Embora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Early Stopping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seja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excelente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 combater o overfitting,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ele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foi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projetado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 resolver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problemas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intrínsecos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à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dinâmica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dos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gradientes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como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desvanecimento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ou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explosão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US"/>
          </a:p>
          <a:p>
            <a:pPr lvl="1" algn="just"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Limitações</a:t>
            </a:r>
            <a:r>
              <a:rPr lang="en-US" sz="245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:</a:t>
            </a:r>
            <a:endParaRPr lang="en-US" b="1"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Aborda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Causa Raiz: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Problemas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gradiente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são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inerentes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à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arquitetura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funções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ativação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inicialização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de pesos. Early Stopping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modifica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isso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ea typeface="Calibri"/>
              <a:cs typeface="Calibri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Medida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Contenção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Solução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Fundamental: É um "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freio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emergência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" que impede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modelo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piorar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, mas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não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otimiza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aprendizado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para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gradientes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problemáticos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 algn="just">
              <a:buFont typeface="Arial,Sans-Serif"/>
              <a:buChar char="⚬"/>
            </a:pP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Pode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levar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a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Treinamento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Prematuro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: Pode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interromper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o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treinamento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antes que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modelo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atinja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seu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potencial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máximo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,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especialmente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com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gradientes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50" err="1">
                <a:solidFill>
                  <a:srgbClr val="1F2020"/>
                </a:solidFill>
                <a:ea typeface="+mn-lt"/>
                <a:cs typeface="+mn-lt"/>
              </a:rPr>
              <a:t>desvanecidos</a:t>
            </a:r>
            <a:r>
              <a:rPr lang="en-US" sz="245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2D0A8C4D-6BB4-F78F-504E-52F92E2F6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029"/>
              </p:ext>
            </p:extLst>
          </p:nvPr>
        </p:nvGraphicFramePr>
        <p:xfrm>
          <a:off x="9808504" y="2571390"/>
          <a:ext cx="7001260" cy="36642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0315">
                  <a:extLst>
                    <a:ext uri="{9D8B030D-6E8A-4147-A177-3AD203B41FA5}">
                      <a16:colId xmlns:a16="http://schemas.microsoft.com/office/drawing/2014/main" val="1955695551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14640878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447852939"/>
                    </a:ext>
                  </a:extLst>
                </a:gridCol>
                <a:gridCol w="1750315">
                  <a:extLst>
                    <a:ext uri="{9D8B030D-6E8A-4147-A177-3AD203B41FA5}">
                      <a16:colId xmlns:a16="http://schemas.microsoft.com/office/drawing/2014/main" val="1339523739"/>
                    </a:ext>
                  </a:extLst>
                </a:gridCol>
              </a:tblGrid>
              <a:tr h="73285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Técnica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Aborda Causa Raiz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Eficácia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t-PT" b="1">
                          <a:solidFill>
                            <a:srgbClr val="00068A"/>
                          </a:solidFill>
                          <a:effectLst/>
                        </a:rPr>
                        <a:t>Complexidade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978697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Early Stopping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Não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726121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Gradient Clipping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Sim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Alta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634483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Inicialização de Pesos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Sim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Alta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076935"/>
                  </a:ext>
                </a:extLst>
              </a:tr>
              <a:tr h="7328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 b="1">
                          <a:effectLst/>
                        </a:rPr>
                        <a:t>Regularização L1/L2</a:t>
                      </a:r>
                      <a:endParaRPr lang="pt-PT"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Parcial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Média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PT">
                          <a:effectLst/>
                        </a:rPr>
                        <a:t>Baixa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058373"/>
                  </a:ext>
                </a:extLst>
              </a:tr>
            </a:tbl>
          </a:graphicData>
        </a:graphic>
      </p:graphicFrame>
      <p:pic>
        <p:nvPicPr>
          <p:cNvPr id="16" name="Imagem 15" descr="Uma imagem com captura de ecrã, diagrama, texto, design&#10;&#10;Os conteúdos gerados por IA poderão estar incorretos.">
            <a:extLst>
              <a:ext uri="{FF2B5EF4-FFF2-40B4-BE49-F238E27FC236}">
                <a16:creationId xmlns:a16="http://schemas.microsoft.com/office/drawing/2014/main" id="{94F60BB0-7806-F0ED-9919-45FD8C338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4164" y="6410505"/>
            <a:ext cx="6801389" cy="36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48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791573" y="2144097"/>
            <a:ext cx="7982077" cy="5270217"/>
          </a:xfrm>
          <a:custGeom>
            <a:avLst/>
            <a:gdLst/>
            <a:ahLst/>
            <a:cxnLst/>
            <a:rect l="l" t="t" r="r" b="b"/>
            <a:pathLst>
              <a:path w="7982077" h="5270217">
                <a:moveTo>
                  <a:pt x="0" y="0"/>
                </a:moveTo>
                <a:lnTo>
                  <a:pt x="7982077" y="0"/>
                </a:lnTo>
                <a:lnTo>
                  <a:pt x="7982077" y="5270217"/>
                </a:lnTo>
                <a:lnTo>
                  <a:pt x="0" y="52702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</a:rPr>
              <a:t>44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2096472"/>
            <a:ext cx="8638494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é?</a:t>
            </a:r>
          </a:p>
          <a:p>
            <a:pPr marL="1079496" lvl="2" indent="-359832" algn="just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modelo aprende os dados de treinamento excessivamente, incluindo ruído e particularidades, perdendo a capacidade de generalizar para dados novos.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Treinamento Excessivo: Muitas épocas;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Modelos Complexos: Alta capacidade;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Dados Insuficientes: Memorização.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295" y="2096472"/>
            <a:ext cx="12673298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Identificar?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Alta precisão no treino, baixa na validação;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 de treino ↓, perda de validação ↑;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Diferença significativa de performance.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Regularização L1/L2: Penaliza complexidade;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Dropout: Desativa neurônios aleatoriamente;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 Para quando validação piora;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Augmentation: Aumenta diversidade;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Cross-Validation: Avalia generalização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Overfitting (sobreajuste)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46</a:t>
            </a:r>
            <a:endParaRPr lang="pt-BR" dirty="0"/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2096472"/>
            <a:ext cx="13350899" cy="69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ocorre? 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Natureza Iterativa: Backpropagation ajusta pesos em pequenos passos controlados pelos hiperparâmetros;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Superfície Complexa: Função de perda não-convexa com múltiplos mínimos locais;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Interdependência: Hiperparâmetros interagem entre si de forma complexa.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Consequências: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Convergência Lenta/Divergência;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Subajuste ou Sobreajuste;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Subótimo;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Instabilidade no Treinamento.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Soluções:</a:t>
            </a:r>
          </a:p>
          <a:p>
            <a:pPr marL="1079496" lvl="2" indent="-359832" algn="just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Otimização de Hiperparâmetros: Grid Search, Random Search, Bayesian Optimization para encontrar combinações ideais de forma sistemática.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475" y="301138"/>
            <a:ext cx="677751" cy="677751"/>
            <a:chOff x="0" y="0"/>
            <a:chExt cx="178502" cy="1785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47</a:t>
            </a:r>
            <a:endParaRPr lang="pt-BR" dirty="0"/>
          </a:p>
        </p:txBody>
      </p:sp>
      <p:sp>
        <p:nvSpPr>
          <p:cNvPr id="10" name="TextBox 10"/>
          <p:cNvSpPr txBox="1"/>
          <p:nvPr/>
        </p:nvSpPr>
        <p:spPr>
          <a:xfrm>
            <a:off x="1298121" y="222579"/>
            <a:ext cx="1164147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PROBLEMAS NO 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Sensibilidade a Hiperparâmetros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4350" y="4169602"/>
            <a:ext cx="843625" cy="677751"/>
            <a:chOff x="0" y="0"/>
            <a:chExt cx="222189" cy="17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41599" y="4169602"/>
            <a:ext cx="843625" cy="677751"/>
            <a:chOff x="0" y="0"/>
            <a:chExt cx="22218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4350" y="6504245"/>
            <a:ext cx="843625" cy="677751"/>
            <a:chOff x="0" y="0"/>
            <a:chExt cx="222189" cy="17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54647" y="6504245"/>
            <a:ext cx="843625" cy="677751"/>
            <a:chOff x="0" y="0"/>
            <a:chExt cx="222189" cy="1785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2189" cy="178502"/>
            </a:xfrm>
            <a:custGeom>
              <a:avLst/>
              <a:gdLst/>
              <a:ahLst/>
              <a:cxnLst/>
              <a:rect l="l" t="t" r="r" b="b"/>
              <a:pathLst>
                <a:path w="222189" h="178502">
                  <a:moveTo>
                    <a:pt x="0" y="0"/>
                  </a:moveTo>
                  <a:lnTo>
                    <a:pt x="222189" y="0"/>
                  </a:lnTo>
                  <a:lnTo>
                    <a:pt x="22218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218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27398" y="4336075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2346" y="4081757"/>
            <a:ext cx="6536562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mais crítico - controla tamanho dos passos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154647" y="4336075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61449" y="4081757"/>
            <a:ext cx="572405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Impacta diretamente os gradientes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9106" y="6670718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2346" y="6466145"/>
            <a:ext cx="583838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Estratégia de atualização dos pesos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67695" y="6666170"/>
            <a:ext cx="61752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62643" y="6466145"/>
            <a:ext cx="533727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Afeta estabilidade e convergência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69705" y="2546453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sng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Hiperparâmetros Críticos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EB480-1FBA-4119-9CB2-9EB30834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CB0224-DBFA-0638-2EDE-9D975F6C4B2D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1DBC30-2F6D-74AB-8AFB-A66F93DC2012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75FC655-3064-C9C0-A653-09C75DAF200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D2C0678-334C-F8BC-FC60-4D66B439A3A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A64D4D6-D01B-C28B-4DC9-F293C7662205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48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FAC11B1-CE07-3D4D-81D3-CDD1F9AEDFCE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Agendadores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Taxa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Aprendizado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EC8411-34C8-223A-C5B7-B69D2FB32301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A13FDBA-C7D8-197B-54E8-272FAF581C7C}"/>
              </a:ext>
            </a:extLst>
          </p:cNvPr>
          <p:cNvSpPr txBox="1"/>
          <p:nvPr/>
        </p:nvSpPr>
        <p:spPr>
          <a:xfrm>
            <a:off x="354352" y="2001198"/>
            <a:ext cx="15534648" cy="561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45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</a:t>
            </a:r>
            <a:r>
              <a:rPr lang="en-US" sz="2450" b="1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são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  <a:endParaRPr lang="pt-PT" sz="2450">
              <a:ea typeface="Calibri"/>
              <a:cs typeface="Calibri"/>
            </a:endParaRPr>
          </a:p>
          <a:p>
            <a:pPr marL="457200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Técnicas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que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ajustam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automaticamente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taxa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aprendizado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durante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o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treinamento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melhorar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convergência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solidFill>
                <a:srgbClr val="1F2020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endParaRPr lang="en-US" sz="2400">
              <a:solidFill>
                <a:srgbClr val="1F2020"/>
              </a:solidFill>
              <a:ea typeface="+mn-lt"/>
              <a:cs typeface="+mn-lt"/>
              <a:sym typeface="Open Sans Bold"/>
            </a:endParaRPr>
          </a:p>
          <a:p>
            <a:pPr lvl="1"/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Principais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tipos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 Bold"/>
              </a:rPr>
              <a:t>:</a:t>
            </a:r>
            <a:endParaRPr lang="en-US" sz="2400" b="1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Step Decay</a:t>
            </a:r>
            <a:endParaRPr lang="en-US" sz="2400" b="1">
              <a:ea typeface="Calibri"/>
              <a:cs typeface="Calibri"/>
            </a:endParaRPr>
          </a:p>
          <a:p>
            <a:pPr lvl="2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Reduz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taxa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por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um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fator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após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épocas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fixas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Exponential Decay</a:t>
            </a:r>
            <a:endParaRPr lang="en-US" sz="2400" b="1">
              <a:solidFill>
                <a:srgbClr val="000000"/>
              </a:solidFill>
              <a:ea typeface="+mn-lt"/>
              <a:cs typeface="+mn-lt"/>
              <a:sym typeface="Open Sans"/>
            </a:endParaRPr>
          </a:p>
          <a:p>
            <a:pPr lvl="2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Diminui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exponencialmente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cada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época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Cosine Annealing</a:t>
            </a:r>
            <a:endParaRPr lang="en-US" sz="2400" b="1">
              <a:ea typeface="Calibri"/>
              <a:cs typeface="Calibri"/>
            </a:endParaRPr>
          </a:p>
          <a:p>
            <a:pPr lvl="2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Varia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seguindo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uma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função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cosseno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 sz="2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ReduceLROnPlateau</a:t>
            </a:r>
            <a:endParaRPr lang="en-US" sz="2400" err="1">
              <a:solidFill>
                <a:srgbClr val="000000"/>
              </a:solidFill>
              <a:ea typeface="+mn-lt"/>
              <a:cs typeface="+mn-lt"/>
              <a:sym typeface="Open Sans"/>
            </a:endParaRPr>
          </a:p>
          <a:p>
            <a:pPr lvl="2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Monitora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métricas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reduz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quando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param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melhorar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ea typeface="Calibri"/>
              <a:cs typeface="Calibri"/>
            </a:endParaRPr>
          </a:p>
        </p:txBody>
      </p:sp>
      <p:pic>
        <p:nvPicPr>
          <p:cNvPr id="11" name="Imagem 10" descr="Uma imagem com texto, diagrama, file, Gráfico&#10;&#10;Os conteúdos gerados por IA poderão estar incorretos.">
            <a:extLst>
              <a:ext uri="{FF2B5EF4-FFF2-40B4-BE49-F238E27FC236}">
                <a16:creationId xmlns:a16="http://schemas.microsoft.com/office/drawing/2014/main" id="{875A8070-A253-8B74-7032-F35B23D1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048" y="3062378"/>
            <a:ext cx="9157092" cy="60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0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73FE7-3E29-1DF2-2A77-4CE3854AA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9CD8107-8D78-F8E7-F03F-B390C426777B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B54A45-BFBD-7AB1-7660-33CC323EA453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F2950F-CCBC-29CD-D273-D29D8BEFBBE2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A95382-F3AC-582B-0706-1AFCB554DF1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75E4E1F-A63D-D0CF-797C-434A9030066D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49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626B782-4168-C9AF-6A89-6BC38995CDD6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curva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835EAA-4438-7F79-ECB8-CA605A9C0CDE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0376696-8C62-1FA5-B38F-A6254156BE89}"/>
              </a:ext>
            </a:extLst>
          </p:cNvPr>
          <p:cNvSpPr txBox="1"/>
          <p:nvPr/>
        </p:nvSpPr>
        <p:spPr>
          <a:xfrm>
            <a:off x="354352" y="2001198"/>
            <a:ext cx="15534648" cy="580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45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é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  <a:endParaRPr lang="pt-PT" sz="2450">
              <a:ea typeface="Calibri"/>
              <a:cs typeface="Calibri"/>
            </a:endParaRPr>
          </a:p>
          <a:p>
            <a:pPr marL="457200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Técnica que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utiliza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análise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visual das curvas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treinamento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identificar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problemas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ajustar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hiperparâmetros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solidFill>
                <a:srgbClr val="1F202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b="1">
              <a:solidFill>
                <a:srgbClr val="1F2020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Identificação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Overfitting</a:t>
            </a:r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treinamento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diminui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,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/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    mas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validação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aumenta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Solução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Regularização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, Early Stopping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 lvl="1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Identificação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Underfitting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Ambas as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permanecem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altas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Solução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Aumentar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complexidade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modelo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 lvl="1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Otimização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Hiperparâmetros</a:t>
            </a:r>
            <a:endParaRPr lang="en-US" err="1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Validação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cruzada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Grid Search / Random Search;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Bayesian Optimization.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8" name="Imagem 7" descr="Uma imagem com texto, diagrama, Gráfico, file&#10;&#10;Os conteúdos gerados por IA poderão estar incorretos.">
            <a:extLst>
              <a:ext uri="{FF2B5EF4-FFF2-40B4-BE49-F238E27FC236}">
                <a16:creationId xmlns:a16="http://schemas.microsoft.com/office/drawing/2014/main" id="{8F72090F-C4D6-7701-67D1-0BDF7A18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166" y="3127075"/>
            <a:ext cx="8816329" cy="584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116078" y="525887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5852" y="2075443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699" y="260990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744DB-9D58-95B2-36AD-07A3975A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C9DF49-4460-B5F7-49ED-156201425117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8886DE1-341E-0FF9-E710-97277C142B5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A52F2C2-89AA-20DF-01FD-622F5118327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79D2BCB-603D-5313-3E2B-D67517F81AF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D1A849F-BDEC-CB03-0298-4B70EDE60853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</a:t>
            </a:r>
            <a:endParaRPr lang="pt-BR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EE151C-8984-B9A2-B564-2FC0ABAD5111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</a:t>
            </a:r>
            <a:r>
              <a:rPr lang="en-US" sz="245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curva de </a:t>
            </a:r>
            <a:r>
              <a:rPr lang="en-US" sz="2450" b="1" err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treino</a:t>
            </a:r>
            <a:endParaRPr lang="en-US" sz="2499" b="1" err="1">
              <a:solidFill>
                <a:srgbClr val="E300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837ADFC-8A46-DDE6-3755-4F93267030CC}"/>
              </a:ext>
            </a:extLst>
          </p:cNvPr>
          <p:cNvSpPr txBox="1"/>
          <p:nvPr/>
        </p:nvSpPr>
        <p:spPr>
          <a:xfrm>
            <a:off x="258112" y="334384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SOLUÇÕES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29AF33B-8708-AE32-D103-395DD2F7977B}"/>
              </a:ext>
            </a:extLst>
          </p:cNvPr>
          <p:cNvSpPr txBox="1"/>
          <p:nvPr/>
        </p:nvSpPr>
        <p:spPr>
          <a:xfrm>
            <a:off x="354352" y="2001198"/>
            <a:ext cx="15534648" cy="543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450" b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 Bold"/>
              </a:rPr>
              <a:t>O que é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  <a:endParaRPr lang="pt-PT" sz="2450">
              <a:ea typeface="Calibri"/>
              <a:cs typeface="Calibri"/>
            </a:endParaRPr>
          </a:p>
          <a:p>
            <a:pPr marL="457200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Técnica que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utiliza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análise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visual das curvas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treinamento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para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identificar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problemas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ajustar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hiperparâmetros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  <a:sym typeface="Open Sans"/>
              </a:rPr>
              <a:t>.</a:t>
            </a:r>
            <a:endParaRPr lang="en-US" sz="2400">
              <a:solidFill>
                <a:srgbClr val="1F202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b="1">
              <a:solidFill>
                <a:srgbClr val="1F2020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Identificação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Overfitting</a:t>
            </a:r>
            <a:endParaRPr lang="en-US" b="1">
              <a:solidFill>
                <a:srgbClr val="000000"/>
              </a:solidFill>
              <a:ea typeface="+mn-lt"/>
              <a:cs typeface="+mn-lt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treinamento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diminui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, mas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validação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aumenta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Solução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Regularização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, Early Stopping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 lvl="1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Identificação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Underfitting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Ambas as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perdas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permanecem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altas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Solução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: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Aumentar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complexidade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do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modelo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/>
          </a:p>
          <a:p>
            <a:pPr lvl="1">
              <a:buFont typeface="Arial"/>
              <a:buChar char="•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Otimização</a:t>
            </a:r>
            <a:r>
              <a:rPr lang="en-US" sz="2400" b="1">
                <a:solidFill>
                  <a:srgbClr val="1F2020"/>
                </a:solidFill>
                <a:ea typeface="+mn-lt"/>
                <a:cs typeface="+mn-lt"/>
              </a:rPr>
              <a:t> de </a:t>
            </a:r>
            <a:r>
              <a:rPr lang="en-US" sz="2400" b="1" err="1">
                <a:solidFill>
                  <a:srgbClr val="1F2020"/>
                </a:solidFill>
                <a:ea typeface="+mn-lt"/>
                <a:cs typeface="+mn-lt"/>
              </a:rPr>
              <a:t>Hiperparâmetros</a:t>
            </a:r>
            <a:endParaRPr lang="en-US" err="1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Validação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</a:t>
            </a:r>
            <a:r>
              <a:rPr lang="en-US" sz="2400" err="1">
                <a:solidFill>
                  <a:srgbClr val="1F2020"/>
                </a:solidFill>
                <a:ea typeface="+mn-lt"/>
                <a:cs typeface="+mn-lt"/>
              </a:rPr>
              <a:t>cruzada</a:t>
            </a: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Grid Search / Random Search;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2">
              <a:buFont typeface="Wingdings"/>
              <a:buChar char="§"/>
            </a:pPr>
            <a:r>
              <a:rPr lang="en-US" sz="2400">
                <a:solidFill>
                  <a:srgbClr val="1F2020"/>
                </a:solidFill>
                <a:ea typeface="+mn-lt"/>
                <a:cs typeface="+mn-lt"/>
              </a:rPr>
              <a:t> Bayesian Optimization.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141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630434" y="5551842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352" y="1905948"/>
            <a:ext cx="10237042" cy="611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⚙ Definição: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Variáveis de configuração externas que são definidas antes do treinamento e controlam como o modelo aprende;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São as "ferramentas" que moldam o processo de aprendizado.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⭐ </a:t>
            </a: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são importantes?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Desempenho: Impactam diretamente a precisão do modelo;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Velocidade: Controlam rapidez do treinamento;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Complexidade: Definem capacidade do modelo;</a:t>
            </a:r>
          </a:p>
          <a:p>
            <a:pPr marL="539641" lvl="1" indent="-269820" algn="just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Estabilidade: Influenciam robustez do treinamento.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Enquanto o Backpropagation é o motor que impulsiona o aprendizado, os hiperparâmetros são as alavancas de controle que guiam esse motor.</a:t>
            </a:r>
          </a:p>
        </p:txBody>
      </p:sp>
      <p:sp>
        <p:nvSpPr>
          <p:cNvPr id="8" name="Freeform 8"/>
          <p:cNvSpPr/>
          <p:nvPr/>
        </p:nvSpPr>
        <p:spPr>
          <a:xfrm>
            <a:off x="11478180" y="1953573"/>
            <a:ext cx="6569202" cy="5172303"/>
          </a:xfrm>
          <a:custGeom>
            <a:avLst/>
            <a:gdLst/>
            <a:ahLst/>
            <a:cxnLst/>
            <a:rect l="l" t="t" r="r" b="b"/>
            <a:pathLst>
              <a:path w="6569202" h="5172303">
                <a:moveTo>
                  <a:pt x="0" y="0"/>
                </a:moveTo>
                <a:lnTo>
                  <a:pt x="6569202" y="0"/>
                </a:lnTo>
                <a:lnTo>
                  <a:pt x="6569202" y="5172303"/>
                </a:lnTo>
                <a:lnTo>
                  <a:pt x="0" y="5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Parâmetros vs. Hiperparâmetros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37774" y="3442107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563812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 PARÂMETROS DO MODELO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690255"/>
            <a:ext cx="583838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Aprendidos a partir dos dados;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Pesos e vieses dos neurônios;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Ajustados automaticamente pelo;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Backpropagation;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 do processo de treinamento.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791783" y="3442107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482710" y="3563812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 HIPERPARÂMETROS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82710" y="4690255"/>
            <a:ext cx="583838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Definidos pelo usuário antes do treino;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aprendizado, arquitetura • Controlam o processo de treinamento;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Experimentação e ajuste manual.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0FB79-E20E-74CF-270E-2AE4A6034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DAA58F-D00F-753F-8257-59D78B154A89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24376D-520E-9154-2DC0-1ED44C5B7D67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980714-FA7B-248B-9607-ADE42E54E77E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F2CED71-782F-4A91-4A22-46D281ECBD6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3F9CADC-AAB7-7322-6A65-227A9E610389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53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A540363-827B-0E76-19B9-958D3D0FBBB5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Parâmetros vs. Hiperparâmetros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99BC031-A5DA-2121-9D03-8D9F92D3E439}"/>
              </a:ext>
            </a:extLst>
          </p:cNvPr>
          <p:cNvGrpSpPr/>
          <p:nvPr/>
        </p:nvGrpSpPr>
        <p:grpSpPr>
          <a:xfrm>
            <a:off x="6297963" y="2363805"/>
            <a:ext cx="4697187" cy="677751"/>
            <a:chOff x="0" y="0"/>
            <a:chExt cx="1237119" cy="17850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103FFD-EA28-13FF-9D14-8E77FEB2BD7B}"/>
                </a:ext>
              </a:extLst>
            </p:cNvPr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37995BB-7CB3-0687-4344-3C00716C4FB0}"/>
                </a:ext>
              </a:extLst>
            </p:cNvPr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CA649378-5E47-4749-4969-5559A64E9750}"/>
              </a:ext>
            </a:extLst>
          </p:cNvPr>
          <p:cNvSpPr txBox="1"/>
          <p:nvPr/>
        </p:nvSpPr>
        <p:spPr>
          <a:xfrm>
            <a:off x="5988889" y="2485510"/>
            <a:ext cx="4971768" cy="4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  <a:endParaRPr lang="en-US" sz="2400" b="1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7FCD1C-C7DD-CC29-F79F-CF25CA9A91A2}"/>
              </a:ext>
            </a:extLst>
          </p:cNvPr>
          <p:cNvSpPr txBox="1"/>
          <p:nvPr/>
        </p:nvSpPr>
        <p:spPr>
          <a:xfrm>
            <a:off x="-6470" y="3547255"/>
            <a:ext cx="7197040" cy="5355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lvl="1" indent="-285750">
              <a:buFont typeface="Arial,Sans-Serif"/>
              <a:buChar char="•"/>
            </a:pPr>
            <a:r>
              <a:rPr lang="en-US" sz="2400" b="1">
                <a:ea typeface="+mn-lt"/>
                <a:cs typeface="+mn-lt"/>
                <a:sym typeface="Open Sans Bold"/>
              </a:rPr>
              <a:t> PROBLEMA: </a:t>
            </a:r>
            <a:r>
              <a:rPr lang="en-US" sz="2400" b="1" err="1">
                <a:ea typeface="+mn-lt"/>
                <a:cs typeface="+mn-lt"/>
                <a:sym typeface="Open Sans Bold"/>
              </a:rPr>
              <a:t>Escolha</a:t>
            </a:r>
            <a:r>
              <a:rPr lang="en-US" sz="2400" b="1">
                <a:ea typeface="+mn-lt"/>
                <a:cs typeface="+mn-lt"/>
                <a:sym typeface="Open Sans Bold"/>
              </a:rPr>
              <a:t> de </a:t>
            </a:r>
            <a:r>
              <a:rPr lang="en-US" sz="2400" b="1" err="1">
                <a:ea typeface="+mn-lt"/>
                <a:cs typeface="+mn-lt"/>
                <a:sym typeface="Open Sans Bold"/>
              </a:rPr>
              <a:t>Hiperparâmetros</a:t>
            </a:r>
            <a:r>
              <a:rPr lang="en-US" sz="2400" b="1">
                <a:ea typeface="+mn-lt"/>
                <a:cs typeface="+mn-lt"/>
                <a:sym typeface="Open Sans Bold"/>
              </a:rPr>
              <a:t> </a:t>
            </a:r>
            <a:r>
              <a:rPr lang="en-US" sz="2400" b="1" err="1">
                <a:ea typeface="+mn-lt"/>
                <a:cs typeface="+mn-lt"/>
                <a:sym typeface="Open Sans Bold"/>
              </a:rPr>
              <a:t>Classificação</a:t>
            </a:r>
            <a:r>
              <a:rPr lang="en-US" sz="2400" b="1">
                <a:ea typeface="+mn-lt"/>
                <a:cs typeface="+mn-lt"/>
                <a:sym typeface="Open Sans Bold"/>
              </a:rPr>
              <a:t> de Imagens</a:t>
            </a:r>
            <a:endParaRPr lang="pt-PT" b="1">
              <a:ea typeface="Calibri"/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b="1" err="1">
                <a:ea typeface="+mn-lt"/>
                <a:cs typeface="+mn-lt"/>
                <a:sym typeface="Open Sans Bold"/>
              </a:rPr>
              <a:t>Cenário</a:t>
            </a:r>
            <a:r>
              <a:rPr lang="en-US" sz="2400" b="1">
                <a:ea typeface="+mn-lt"/>
                <a:cs typeface="+mn-lt"/>
                <a:sym typeface="Open Sans Bold"/>
              </a:rPr>
              <a:t>:</a:t>
            </a:r>
            <a:endParaRPr lang="en-US" b="1">
              <a:ea typeface="Calibri"/>
              <a:cs typeface="Calibri"/>
            </a:endParaRPr>
          </a:p>
          <a:p>
            <a:pPr lvl="3">
              <a:buFont typeface="Arial"/>
              <a:buChar char="•"/>
            </a:pP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Você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precisa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treinar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uma</a:t>
            </a:r>
            <a:r>
              <a:rPr lang="en-US" sz="2400">
                <a:ea typeface="+mn-lt"/>
                <a:cs typeface="+mn-lt"/>
                <a:sym typeface="Open Sans Bold"/>
              </a:rPr>
              <a:t> CNN para </a:t>
            </a:r>
            <a:r>
              <a:rPr lang="en-US" sz="2400" err="1">
                <a:ea typeface="+mn-lt"/>
                <a:cs typeface="+mn-lt"/>
                <a:sym typeface="Open Sans Bold"/>
              </a:rPr>
              <a:t>classificar</a:t>
            </a:r>
            <a:r>
              <a:rPr lang="en-US" sz="2400">
                <a:ea typeface="+mn-lt"/>
                <a:cs typeface="+mn-lt"/>
                <a:sym typeface="Open Sans Bold"/>
              </a:rPr>
              <a:t> imagens de </a:t>
            </a:r>
            <a:r>
              <a:rPr lang="en-US" sz="2400" err="1">
                <a:ea typeface="+mn-lt"/>
                <a:cs typeface="+mn-lt"/>
                <a:sym typeface="Open Sans Bold"/>
              </a:rPr>
              <a:t>raios</a:t>
            </a:r>
            <a:r>
              <a:rPr lang="en-US" sz="2400">
                <a:ea typeface="+mn-lt"/>
                <a:cs typeface="+mn-lt"/>
                <a:sym typeface="Open Sans Bold"/>
              </a:rPr>
              <a:t>-X </a:t>
            </a:r>
            <a:r>
              <a:rPr lang="en-US" sz="2400" err="1">
                <a:ea typeface="+mn-lt"/>
                <a:cs typeface="+mn-lt"/>
                <a:sym typeface="Open Sans Bold"/>
              </a:rPr>
              <a:t>em</a:t>
            </a:r>
            <a:r>
              <a:rPr lang="en-US" sz="2400">
                <a:ea typeface="+mn-lt"/>
                <a:cs typeface="+mn-lt"/>
                <a:sym typeface="Open Sans Bold"/>
              </a:rPr>
              <a:t> "normal" </a:t>
            </a:r>
            <a:r>
              <a:rPr lang="en-US" sz="2400" err="1">
                <a:ea typeface="+mn-lt"/>
                <a:cs typeface="+mn-lt"/>
                <a:sym typeface="Open Sans Bold"/>
              </a:rPr>
              <a:t>ou</a:t>
            </a:r>
            <a:r>
              <a:rPr lang="en-US" sz="2400">
                <a:ea typeface="+mn-lt"/>
                <a:cs typeface="+mn-lt"/>
                <a:sym typeface="Open Sans Bold"/>
              </a:rPr>
              <a:t> "pneumonia". Como </a:t>
            </a:r>
            <a:r>
              <a:rPr lang="en-US" sz="2400" err="1">
                <a:ea typeface="+mn-lt"/>
                <a:cs typeface="+mn-lt"/>
                <a:sym typeface="Open Sans Bold"/>
              </a:rPr>
              <a:t>escolher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os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hiperparâmetros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ideais</a:t>
            </a:r>
            <a:r>
              <a:rPr lang="en-US" sz="2400">
                <a:ea typeface="+mn-lt"/>
                <a:cs typeface="+mn-lt"/>
                <a:sym typeface="Open Sans Bold"/>
              </a:rPr>
              <a:t>?</a:t>
            </a:r>
            <a:endParaRPr lang="en-US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lvl="2">
              <a:buFont typeface="Wingdings"/>
              <a:buChar char="§"/>
            </a:pPr>
            <a:r>
              <a:rPr lang="en-US" sz="2400" b="1">
                <a:ea typeface="+mn-lt"/>
                <a:cs typeface="+mn-lt"/>
                <a:sym typeface="Open Sans Bold"/>
              </a:rPr>
              <a:t> </a:t>
            </a:r>
            <a:r>
              <a:rPr lang="en-US" sz="2400" b="1" err="1">
                <a:ea typeface="+mn-lt"/>
                <a:cs typeface="+mn-lt"/>
                <a:sym typeface="Open Sans Bold"/>
              </a:rPr>
              <a:t>Desafio</a:t>
            </a:r>
            <a:r>
              <a:rPr lang="en-US" sz="2400" b="1">
                <a:ea typeface="+mn-lt"/>
                <a:cs typeface="+mn-lt"/>
                <a:sym typeface="Open Sans Bold"/>
              </a:rPr>
              <a:t>:</a:t>
            </a:r>
            <a:endParaRPr lang="en-US" b="1">
              <a:ea typeface="Calibri"/>
              <a:cs typeface="Calibri"/>
            </a:endParaRPr>
          </a:p>
          <a:p>
            <a:pPr lvl="3">
              <a:buFont typeface="Arial"/>
              <a:buChar char="•"/>
            </a:pP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Diferentes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combinações</a:t>
            </a:r>
            <a:r>
              <a:rPr lang="en-US" sz="2400">
                <a:ea typeface="+mn-lt"/>
                <a:cs typeface="+mn-lt"/>
                <a:sym typeface="Open Sans Bold"/>
              </a:rPr>
              <a:t> de </a:t>
            </a:r>
            <a:r>
              <a:rPr lang="en-US" sz="2400" err="1">
                <a:ea typeface="+mn-lt"/>
                <a:cs typeface="+mn-lt"/>
                <a:sym typeface="Open Sans Bold"/>
              </a:rPr>
              <a:t>hiperparâmetros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resultam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em</a:t>
            </a:r>
            <a:r>
              <a:rPr lang="en-US" sz="2400">
                <a:ea typeface="+mn-lt"/>
                <a:cs typeface="+mn-lt"/>
                <a:sym typeface="Open Sans Bold"/>
              </a:rPr>
              <a:t>:</a:t>
            </a:r>
            <a:endParaRPr lang="en-US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lvl="4">
              <a:buFont typeface="Arial"/>
              <a:buChar char="•"/>
            </a:pP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Acurácia</a:t>
            </a:r>
            <a:r>
              <a:rPr lang="en-US" sz="2400">
                <a:ea typeface="+mn-lt"/>
                <a:cs typeface="+mn-lt"/>
                <a:sym typeface="Open Sans Bold"/>
              </a:rPr>
              <a:t> </a:t>
            </a:r>
            <a:r>
              <a:rPr lang="en-US" sz="2400" err="1">
                <a:ea typeface="+mn-lt"/>
                <a:cs typeface="+mn-lt"/>
                <a:sym typeface="Open Sans Bold"/>
              </a:rPr>
              <a:t>variável</a:t>
            </a:r>
            <a:r>
              <a:rPr lang="en-US" sz="2400">
                <a:ea typeface="+mn-lt"/>
                <a:cs typeface="+mn-lt"/>
                <a:sym typeface="Open Sans Bold"/>
              </a:rPr>
              <a:t> (70% a 95%);</a:t>
            </a:r>
            <a:endParaRPr lang="en-US">
              <a:ea typeface="Calibri"/>
              <a:cs typeface="Calibri"/>
            </a:endParaRPr>
          </a:p>
          <a:p>
            <a:pPr lvl="4">
              <a:buFont typeface="Arial"/>
              <a:buChar char="•"/>
            </a:pPr>
            <a:r>
              <a:rPr lang="en-US" sz="2400">
                <a:ea typeface="+mn-lt"/>
                <a:cs typeface="+mn-lt"/>
                <a:sym typeface="Open Sans Bold"/>
              </a:rPr>
              <a:t> Tempos de </a:t>
            </a:r>
            <a:r>
              <a:rPr lang="en-US" sz="2400" err="1">
                <a:ea typeface="+mn-lt"/>
                <a:cs typeface="+mn-lt"/>
                <a:sym typeface="Open Sans Bold"/>
              </a:rPr>
              <a:t>treinamento</a:t>
            </a:r>
            <a:r>
              <a:rPr lang="en-US" sz="2400">
                <a:ea typeface="+mn-lt"/>
                <a:cs typeface="+mn-lt"/>
                <a:sym typeface="Open Sans Bold"/>
              </a:rPr>
              <a:t> de 1h a 24h;</a:t>
            </a:r>
            <a:endParaRPr lang="en-US">
              <a:ea typeface="Calibri"/>
              <a:cs typeface="Calibri"/>
            </a:endParaRPr>
          </a:p>
          <a:p>
            <a:pPr lvl="4">
              <a:buFont typeface="Arial"/>
              <a:buChar char="•"/>
            </a:pPr>
            <a:r>
              <a:rPr lang="en-US" sz="2400">
                <a:ea typeface="+mn-lt"/>
                <a:cs typeface="+mn-lt"/>
                <a:sym typeface="Open Sans Bold"/>
              </a:rPr>
              <a:t> Risco de overfitting </a:t>
            </a:r>
            <a:r>
              <a:rPr lang="en-US" sz="2400" err="1">
                <a:ea typeface="+mn-lt"/>
                <a:cs typeface="+mn-lt"/>
                <a:sym typeface="Open Sans Bold"/>
              </a:rPr>
              <a:t>ou</a:t>
            </a:r>
            <a:r>
              <a:rPr lang="en-US" sz="2400">
                <a:ea typeface="+mn-lt"/>
                <a:cs typeface="+mn-lt"/>
                <a:sym typeface="Open Sans Bold"/>
              </a:rPr>
              <a:t> underfitting.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5989A9E-123C-00E2-5E3F-7114BFECD02E}"/>
              </a:ext>
            </a:extLst>
          </p:cNvPr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O QUE SÃO  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ADDE08E-DAFE-2786-7D73-8B3A36AEA89B}"/>
              </a:ext>
            </a:extLst>
          </p:cNvPr>
          <p:cNvSpPr txBox="1"/>
          <p:nvPr/>
        </p:nvSpPr>
        <p:spPr>
          <a:xfrm>
            <a:off x="32969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HIPERPARÂMETROS?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7771E342-8BE5-29BA-5C48-0D28C1200CA5}"/>
              </a:ext>
            </a:extLst>
          </p:cNvPr>
          <p:cNvSpPr txBox="1"/>
          <p:nvPr/>
        </p:nvSpPr>
        <p:spPr>
          <a:xfrm>
            <a:off x="9504152" y="3374727"/>
            <a:ext cx="827534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/>
            <a:endParaRPr lang="en-US" sz="2400">
              <a:ea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b="1" dirty="0" err="1">
                <a:ea typeface="Calibri"/>
                <a:cs typeface="Calibri"/>
              </a:rPr>
              <a:t>Abordagem</a:t>
            </a:r>
            <a:r>
              <a:rPr lang="en-US" sz="2400" b="1" dirty="0">
                <a:ea typeface="Calibri"/>
                <a:cs typeface="Calibri"/>
              </a:rPr>
              <a:t>:</a:t>
            </a:r>
            <a:endParaRPr lang="en-US" b="1" dirty="0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ea typeface="Calibri"/>
                <a:cs typeface="Calibri"/>
              </a:rPr>
              <a:t>Grid Search: </a:t>
            </a:r>
            <a:r>
              <a:rPr lang="en-US" sz="2400" err="1">
                <a:ea typeface="Calibri"/>
                <a:cs typeface="Calibri"/>
              </a:rPr>
              <a:t>testar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combinações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sistemáticas</a:t>
            </a:r>
            <a:r>
              <a:rPr lang="en-US" sz="2400">
                <a:ea typeface="Calibri"/>
                <a:cs typeface="Calibri"/>
              </a:rPr>
              <a:t>;</a:t>
            </a:r>
            <a:endParaRPr lang="en-US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ea typeface="Calibri"/>
                <a:cs typeface="Calibri"/>
              </a:rPr>
              <a:t>Random Search: </a:t>
            </a:r>
            <a:r>
              <a:rPr lang="en-US" sz="2400" err="1">
                <a:ea typeface="Calibri"/>
                <a:cs typeface="Calibri"/>
              </a:rPr>
              <a:t>amostragem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aleatória</a:t>
            </a:r>
            <a:r>
              <a:rPr lang="en-US" sz="2400">
                <a:ea typeface="Calibri"/>
                <a:cs typeface="Calibri"/>
              </a:rPr>
              <a:t> do </a:t>
            </a:r>
            <a:r>
              <a:rPr lang="en-US" sz="2400" err="1">
                <a:ea typeface="Calibri"/>
                <a:cs typeface="Calibri"/>
              </a:rPr>
              <a:t>espaço</a:t>
            </a:r>
            <a:r>
              <a:rPr lang="en-US" sz="2400">
                <a:ea typeface="Calibri"/>
                <a:cs typeface="Calibri"/>
              </a:rPr>
              <a:t>;</a:t>
            </a:r>
            <a:endParaRPr lang="en-US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ea typeface="Calibri"/>
                <a:cs typeface="Calibri"/>
              </a:rPr>
              <a:t>Bayesian Optimization: </a:t>
            </a:r>
            <a:r>
              <a:rPr lang="en-US" sz="2400" err="1">
                <a:ea typeface="Calibri"/>
                <a:cs typeface="Calibri"/>
              </a:rPr>
              <a:t>aprender</a:t>
            </a:r>
            <a:r>
              <a:rPr lang="en-US" sz="2400">
                <a:ea typeface="Calibri"/>
                <a:cs typeface="Calibri"/>
              </a:rPr>
              <a:t> com </a:t>
            </a:r>
            <a:r>
              <a:rPr lang="en-US" sz="2400" err="1">
                <a:ea typeface="Calibri"/>
                <a:cs typeface="Calibri"/>
              </a:rPr>
              <a:t>tentativas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anteriores</a:t>
            </a:r>
            <a:r>
              <a:rPr lang="en-US" sz="2400">
                <a:ea typeface="Calibri"/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pPr lvl="2"/>
            <a:endParaRPr lang="en-US" sz="2400">
              <a:ea typeface="Calibri"/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b="1" dirty="0" err="1">
                <a:ea typeface="Calibri"/>
                <a:cs typeface="Calibri"/>
              </a:rPr>
              <a:t>Hiperparâmetros</a:t>
            </a:r>
            <a:r>
              <a:rPr lang="en-US" sz="2400" b="1" dirty="0">
                <a:ea typeface="Calibri"/>
                <a:cs typeface="Calibri"/>
              </a:rPr>
              <a:t> </a:t>
            </a:r>
            <a:r>
              <a:rPr lang="en-US" sz="2400" b="1" dirty="0" err="1">
                <a:ea typeface="Calibri"/>
                <a:cs typeface="Calibri"/>
              </a:rPr>
              <a:t>críticos</a:t>
            </a:r>
            <a:r>
              <a:rPr lang="en-US" sz="2400" b="1" dirty="0">
                <a:ea typeface="Calibri"/>
                <a:cs typeface="Calibri"/>
              </a:rPr>
              <a:t>:</a:t>
            </a:r>
            <a:endParaRPr lang="en-US" b="1" dirty="0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ea typeface="Calibri"/>
                <a:cs typeface="Calibri"/>
              </a:rPr>
              <a:t>Taxa de </a:t>
            </a:r>
            <a:r>
              <a:rPr lang="en-US" sz="2400" err="1">
                <a:ea typeface="Calibri"/>
                <a:cs typeface="Calibri"/>
              </a:rPr>
              <a:t>aprendizado</a:t>
            </a:r>
            <a:r>
              <a:rPr lang="en-US" sz="2400">
                <a:ea typeface="Calibri"/>
                <a:cs typeface="Calibri"/>
              </a:rPr>
              <a:t>: 0.001 a 0.1;</a:t>
            </a:r>
            <a:endParaRPr lang="en-US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 err="1">
                <a:ea typeface="Calibri"/>
                <a:cs typeface="Calibri"/>
              </a:rPr>
              <a:t>Arquitetura</a:t>
            </a:r>
            <a:r>
              <a:rPr lang="en-US" sz="2400">
                <a:ea typeface="Calibri"/>
                <a:cs typeface="Calibri"/>
              </a:rPr>
              <a:t>: 3-5 </a:t>
            </a:r>
            <a:r>
              <a:rPr lang="en-US" sz="2400" err="1">
                <a:ea typeface="Calibri"/>
                <a:cs typeface="Calibri"/>
              </a:rPr>
              <a:t>camadas</a:t>
            </a:r>
            <a:r>
              <a:rPr lang="en-US" sz="2400">
                <a:ea typeface="Calibri"/>
                <a:cs typeface="Calibri"/>
              </a:rPr>
              <a:t> </a:t>
            </a:r>
            <a:r>
              <a:rPr lang="en-US" sz="2400" err="1">
                <a:ea typeface="Calibri"/>
                <a:cs typeface="Calibri"/>
              </a:rPr>
              <a:t>convolucionais</a:t>
            </a:r>
            <a:r>
              <a:rPr lang="en-US" sz="2400">
                <a:ea typeface="Calibri"/>
                <a:cs typeface="Calibri"/>
              </a:rPr>
              <a:t>;</a:t>
            </a:r>
            <a:endParaRPr lang="en-US">
              <a:ea typeface="Calibri"/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 sz="2400">
                <a:ea typeface="Calibri"/>
                <a:cs typeface="Calibri"/>
              </a:rPr>
              <a:t>Dropout: 0.2 a 0.5 para </a:t>
            </a:r>
            <a:r>
              <a:rPr lang="en-US" sz="2400" err="1">
                <a:ea typeface="Calibri"/>
                <a:cs typeface="Calibri"/>
              </a:rPr>
              <a:t>evitar</a:t>
            </a:r>
            <a:r>
              <a:rPr lang="en-US" sz="2400">
                <a:ea typeface="Calibri"/>
                <a:cs typeface="Calibri"/>
              </a:rPr>
              <a:t> overfitting.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854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(η)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ALTA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rápida;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Oscilações;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divergir;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"Salta" sobre mínimo.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↓ BAIXA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53002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Convergência estável;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Precisão maior;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Treinamento lento;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travar em mínimos locais.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Controla o tamanho do passo na atualização dos pesos a cada iteração.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3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Experimentação (0.1, 0.01, 0.001);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Learning Rate Scheduling;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Otimizadores Adaptativos (Adam).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Épocas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⏮ POUCAS ÉPOCAS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Menor custo computacional;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Subajuste (underfitting);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Baixa precisão.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⏭ MUITAS ÉPOCAS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Aprendizado refinado;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precisão no treino;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Sobreajuste (overfitting);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Maior tempo/custo.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época = passagem completa de todo o dataset pela rede.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3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Principal: 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Early Stopping:</a:t>
            </a:r>
          </a:p>
          <a:p>
            <a:pPr marL="1618923" lvl="3" indent="-404731" algn="l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o treinamento quando a performance na validação começa a piorar, evitando overfitting..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2342" y="5143500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43268" y="5265205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GRANDE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2976" y="6391649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Gradientes estáveis;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paralelização;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memória;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Mínimos "planos".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106352" y="5143500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797278" y="5265205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BATCH PEQUENO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06352" y="6391649"/>
            <a:ext cx="5838380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Batch Pequeno;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Melhor generalização;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memória;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Gradientes ruidosos 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Convergência instável.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173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processados antes de atualizar os pesos.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Batch GD (Batch = Dataset): Gradiente preciso, mas lento para grandes datasets;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 (Batch = 1) Ruidoso, mas escapa de mínimos locais;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Mini-Batch (1 &lt; Batch &lt; Dataset) Equilíbrio ideal - mais comum na prática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3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57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 Arquitetura da Rede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993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 REDE SIMPLES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Menos overfitting;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Treinamento rápido;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Pode ser underfitting;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Capacidade limitada.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 REDE COMPLEXA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Alta capacidade;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Padrões complexos;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Risco de overfitting;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✗ Mais dados necessários.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camadas e neurônios por camada definem a capacidade do modelo.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2174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Estratégias de Escolha: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do Problema: Mais complexo = mais camadas;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Volume de Dados: Mais dados = pode usar redes maiores;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Experimentação: Começar simples e aumentar gradualmente;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Arquiteturas Predefinidas: ResNet, VGG, Transformer.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Ativação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8066" y="3214061"/>
            <a:ext cx="4697187" cy="677751"/>
            <a:chOff x="0" y="0"/>
            <a:chExt cx="1237119" cy="1785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9685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⚠ SIGMOIDE E HIPERBÓLICA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462210"/>
            <a:ext cx="583838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Historicamente populares;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Desvanecimento do gradiente;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Gradientes pequenos em valores extremos;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Sigmoid: [0,1], Tanh: [-1,1].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62076" y="3214061"/>
            <a:ext cx="4697187" cy="677751"/>
            <a:chOff x="0" y="0"/>
            <a:chExt cx="1237119" cy="1785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7119" cy="178502"/>
            </a:xfrm>
            <a:custGeom>
              <a:avLst/>
              <a:gdLst/>
              <a:ahLst/>
              <a:cxnLst/>
              <a:rect l="l" t="t" r="r" b="b"/>
              <a:pathLst>
                <a:path w="1237119" h="178502">
                  <a:moveTo>
                    <a:pt x="0" y="0"/>
                  </a:moveTo>
                  <a:lnTo>
                    <a:pt x="1237119" y="0"/>
                  </a:lnTo>
                  <a:lnTo>
                    <a:pt x="1237119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37119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153002" y="3335767"/>
            <a:ext cx="49717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 RELU E VARIANTES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62076" y="4462210"/>
            <a:ext cx="5838380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ReLU: f(x) = max(0, x);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Mitiga desvanecimento do gradiente;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Problema: Neurônios "mortos";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Variantes: Leaky ReLU, ELU, PReLU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4352" y="2001198"/>
            <a:ext cx="15534648" cy="422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Introduz não-linearidade na rede, permitindo aprender relações complexas.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4352" y="7420675"/>
            <a:ext cx="15534648" cy="1736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Escolha Prática: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ReLU (padrão);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Binária: Sigmoide;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Saída Multiclasse: Softmax.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59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Otimizador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352" y="2001198"/>
            <a:ext cx="15534648" cy="524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Algoritmo que atualiza os pesos com base nos gradientes calculados.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SGD: Simples, mas pode ser lento e oscilar;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Adam: Adaptativo, robusto, escolha padrão;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RMSprop: Bom para gradientes esparsos;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Adagrad: Adapta taxa por parâmetro.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Características do Adam: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Combina Adagrad + RMSprop;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Médias móveis dos gradientes;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Menos sensível à taxa de aprendizado;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Converge mais rápido.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1097956"/>
            <a:ext cx="8903382" cy="8160344"/>
            <a:chOff x="0" y="0"/>
            <a:chExt cx="11871176" cy="10880458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17268" r="17268"/>
            <a:stretch>
              <a:fillRect/>
            </a:stretch>
          </p:blipFill>
          <p:spPr>
            <a:xfrm>
              <a:off x="0" y="0"/>
              <a:ext cx="11871176" cy="10880458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IMPORTÂNCIA DO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BACKPROPAGATION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108" y="2099627"/>
            <a:ext cx="7206169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7402C6"/>
                </a:solidFill>
                <a:latin typeface="Open Sans"/>
                <a:ea typeface="Open Sans"/>
                <a:cs typeface="Open Sans"/>
                <a:sym typeface="Open Sans"/>
              </a:rPr>
              <a:t>Viabiliza o treinamento de redes multicamadas (rede com camadas ocultas)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Aprendizado automático de características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Base para Deep Learning</a:t>
            </a:r>
          </a:p>
          <a:p>
            <a:pPr marL="538718" lvl="1" indent="-269359" algn="just">
              <a:lnSpc>
                <a:spcPts val="3493"/>
              </a:lnSpc>
              <a:buFont typeface="Arial"/>
              <a:buChar char="•"/>
            </a:pPr>
            <a:r>
              <a:rPr lang="en-US" sz="25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Aplicabilidade universal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54FB98-9B73-E64F-D130-8B92436BB3BB}"/>
              </a:ext>
            </a:extLst>
          </p:cNvPr>
          <p:cNvSpPr txBox="1"/>
          <p:nvPr/>
        </p:nvSpPr>
        <p:spPr>
          <a:xfrm>
            <a:off x="2379105" y="1627265"/>
            <a:ext cx="6266089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500">
                <a:solidFill>
                  <a:srgbClr val="FF0000"/>
                </a:solidFill>
                <a:ea typeface="Calibri"/>
                <a:cs typeface="Calibri"/>
              </a:rPr>
              <a:t>O que são camadas  ocultas?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352" y="2001198"/>
            <a:ext cx="15534648" cy="5803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termo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perda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desencorajar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grandes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pt-PT" sz="2450"/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269875" lvl="1">
              <a:lnSpc>
                <a:spcPts val="3499"/>
              </a:lnSpc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3499"/>
              </a:lnSpc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L1 (Lasso):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Σ|wi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|;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Efeito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Alguns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pesos → 0;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Seleção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Esparso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</a:t>
            </a: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(λ):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Alto: Forte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underfitting;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λ Baixo: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suave,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overfitting.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AC17A9-EBB5-235E-973C-BC20871F86FD}"/>
              </a:ext>
            </a:extLst>
          </p:cNvPr>
          <p:cNvSpPr txBox="1"/>
          <p:nvPr/>
        </p:nvSpPr>
        <p:spPr>
          <a:xfrm>
            <a:off x="9464054" y="3409486"/>
            <a:ext cx="9517724" cy="2661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l">
              <a:lnSpc>
                <a:spcPts val="3499"/>
              </a:lnSpc>
            </a:pP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450" b="1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</a:t>
            </a:r>
            <a:r>
              <a:rPr lang="en-US" sz="2450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L2 (Ridge):</a:t>
            </a:r>
            <a:endParaRPr lang="en-US" sz="2450" b="1">
              <a:solidFill>
                <a:srgbClr val="1F2020"/>
              </a:solidFill>
              <a:latin typeface="Open Sans Bold"/>
              <a:ea typeface="Open Sans Bold"/>
              <a:cs typeface="Open Sans Bold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Penalidade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Σwi²;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Efeito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"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Encolhe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" pesos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proporcionalmente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 Pesos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menores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  <a:p>
            <a:pPr marL="1078865" lvl="2" indent="-359410" algn="l">
              <a:lnSpc>
                <a:spcPts val="3499"/>
              </a:lnSpc>
              <a:buFont typeface="Arial"/>
              <a:buChar char="⚬"/>
            </a:pP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Mais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comum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redes </a:t>
            </a:r>
            <a:r>
              <a:rPr lang="en-US" sz="245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neurais</a:t>
            </a:r>
            <a:r>
              <a:rPr lang="en-US" sz="245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2450">
              <a:solidFill>
                <a:srgbClr val="1F202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5" name="Imagem 14" descr="Uma imagem com texto, Tipo de letra, preto, Gráficos&#10;&#10;Os conteúdos gerados por IA poderão estar incorretos.">
            <a:extLst>
              <a:ext uri="{FF2B5EF4-FFF2-40B4-BE49-F238E27FC236}">
                <a16:creationId xmlns:a16="http://schemas.microsoft.com/office/drawing/2014/main" id="{5925838D-1F2A-F444-3F35-E41C00A2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9" y="4621063"/>
            <a:ext cx="5726682" cy="1389931"/>
          </a:xfrm>
          <a:prstGeom prst="rect">
            <a:avLst/>
          </a:prstGeom>
        </p:spPr>
      </p:pic>
      <p:pic>
        <p:nvPicPr>
          <p:cNvPr id="16" name="Imagem 15" descr="Uma imagem com Instrumento musical&#10;&#10;Os conteúdos gerados por IA poderão estar incorretos.">
            <a:extLst>
              <a:ext uri="{FF2B5EF4-FFF2-40B4-BE49-F238E27FC236}">
                <a16:creationId xmlns:a16="http://schemas.microsoft.com/office/drawing/2014/main" id="{47F79AC8-961C-8162-A490-CB88986AB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365" y="2765575"/>
            <a:ext cx="10264176" cy="787699"/>
          </a:xfrm>
          <a:prstGeom prst="rect">
            <a:avLst/>
          </a:prstGeom>
        </p:spPr>
      </p:pic>
      <p:pic>
        <p:nvPicPr>
          <p:cNvPr id="17" name="Imagem 16" descr="Uma imagem com texto, Tipo de letra, preto, Gráficos&#10;&#10;Os conteúdos gerados por IA poderão estar incorretos.">
            <a:extLst>
              <a:ext uri="{FF2B5EF4-FFF2-40B4-BE49-F238E27FC236}">
                <a16:creationId xmlns:a16="http://schemas.microsoft.com/office/drawing/2014/main" id="{6462BEF7-9F18-B05D-5DEE-4CA5DB32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487" y="4638406"/>
            <a:ext cx="5484063" cy="137681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61</a:t>
            </a:r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4352" y="2001198"/>
            <a:ext cx="15534648" cy="699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"Desliga" aleatoriamente um percentual de neurônios durante o treinamento.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1F202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⚙ </a:t>
            </a: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Funciona?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cada iteração, neurônios diferentes são desativados;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Força a rede a não depender de neurônios específicos;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Apenas no treinamento - teste usa todos;</a:t>
            </a: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Pesos são escalados durante inferência.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↑ Taxa Alta (ex: 0.7):   </a:t>
            </a: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                 </a:t>
            </a: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↓ Taxa Baixa (ex: 0.2):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✓ Forte regularização;                                                  ✓ Preserva capacidade;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 ✗ Risco de underfitting.                                               ✗ Menos regularização.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39641" lvl="1" indent="-269820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Valores Típicos: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Camadas Ocultas: 0.5;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Camada de Entrada: 0.2;</a:t>
            </a:r>
          </a:p>
          <a:p>
            <a:pPr marL="1079282" lvl="2" indent="-359761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Experimentar: 0.2 - 0.5.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FE8E-9390-340B-BD95-28C2F141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5A53BE-139B-DF89-F490-1CD8BC1ECE70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D5EBFC4-5B24-BB89-30B6-95E6769AD268}"/>
              </a:ext>
            </a:extLst>
          </p:cNvPr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B88AE1-3A00-CB85-A158-1A4A01C9F71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469A93-844D-8CE0-5FAC-BCAC7E22F10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8DA6185-CF09-9E93-92C7-E59B2A62BB7D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62</a:t>
            </a:r>
            <a:endParaRPr lang="pt-PT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9D5D0BF-B757-AA82-8299-A42B0CC70914}"/>
              </a:ext>
            </a:extLst>
          </p:cNvPr>
          <p:cNvSpPr txBox="1"/>
          <p:nvPr/>
        </p:nvSpPr>
        <p:spPr>
          <a:xfrm>
            <a:off x="266295" y="1442422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AF48C9B-EBED-A63C-0E5C-30E9B77A2AC2}"/>
              </a:ext>
            </a:extLst>
          </p:cNvPr>
          <p:cNvSpPr txBox="1"/>
          <p:nvPr/>
        </p:nvSpPr>
        <p:spPr>
          <a:xfrm>
            <a:off x="270677" y="269686"/>
            <a:ext cx="53284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PRINCIPAIS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305B7DB-52F0-5BC7-C0B6-074F8AC46FC6}"/>
              </a:ext>
            </a:extLst>
          </p:cNvPr>
          <p:cNvSpPr txBox="1"/>
          <p:nvPr/>
        </p:nvSpPr>
        <p:spPr>
          <a:xfrm>
            <a:off x="3514584" y="269686"/>
            <a:ext cx="620463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 </a:t>
            </a:r>
          </a:p>
        </p:txBody>
      </p:sp>
      <p:pic>
        <p:nvPicPr>
          <p:cNvPr id="12" name="Imagem 11" descr="Uma imagem com texto, captura de ecrã, diagrama, file&#10;&#10;Os conteúdos gerados por IA poderão estar incorretos.">
            <a:extLst>
              <a:ext uri="{FF2B5EF4-FFF2-40B4-BE49-F238E27FC236}">
                <a16:creationId xmlns:a16="http://schemas.microsoft.com/office/drawing/2014/main" id="{8B27AE62-1C6F-044F-D1BD-DF158CA0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88" y="1682870"/>
            <a:ext cx="11972207" cy="80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05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62832" y="2886053"/>
            <a:ext cx="9162336" cy="5634837"/>
          </a:xfrm>
          <a:custGeom>
            <a:avLst/>
            <a:gdLst/>
            <a:ahLst/>
            <a:cxnLst/>
            <a:rect l="l" t="t" r="r" b="b"/>
            <a:pathLst>
              <a:path w="9162336" h="5634837">
                <a:moveTo>
                  <a:pt x="0" y="0"/>
                </a:moveTo>
                <a:lnTo>
                  <a:pt x="9162336" y="0"/>
                </a:lnTo>
                <a:lnTo>
                  <a:pt x="9162336" y="5634837"/>
                </a:lnTo>
                <a:lnTo>
                  <a:pt x="0" y="5634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63</a:t>
            </a:r>
            <a:endParaRPr lang="pt-PT" dirty="0"/>
          </a:p>
        </p:txBody>
      </p:sp>
      <p:sp>
        <p:nvSpPr>
          <p:cNvPr id="8" name="TextBox 8"/>
          <p:cNvSpPr txBox="1"/>
          <p:nvPr/>
        </p:nvSpPr>
        <p:spPr>
          <a:xfrm>
            <a:off x="4600990" y="8683974"/>
            <a:ext cx="908602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AllAboutAi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9707" y="555308"/>
            <a:ext cx="1477493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 para Ajustes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Hiperparâmetros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46628" y="5861880"/>
            <a:ext cx="3885246" cy="2855656"/>
          </a:xfrm>
          <a:custGeom>
            <a:avLst/>
            <a:gdLst/>
            <a:ahLst/>
            <a:cxnLst/>
            <a:rect l="l" t="t" r="r" b="b"/>
            <a:pathLst>
              <a:path w="3885246" h="2855656">
                <a:moveTo>
                  <a:pt x="0" y="0"/>
                </a:moveTo>
                <a:lnTo>
                  <a:pt x="3885245" y="0"/>
                </a:lnTo>
                <a:lnTo>
                  <a:pt x="3885245" y="2855656"/>
                </a:lnTo>
                <a:lnTo>
                  <a:pt x="0" y="285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64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494449" y="687482"/>
            <a:ext cx="1464036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4449" y="1681687"/>
            <a:ext cx="89869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5183" y="2759583"/>
            <a:ext cx="275899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5152" y="3689092"/>
            <a:ext cx="15126595" cy="136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74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Procedimento a qual utiliza sua experiência, intuição e análises de execuções anteriores para decidir, de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FORMA SUBJETIVA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, quais hiperparâmetros testar em seguida;</a:t>
            </a:r>
          </a:p>
          <a:p>
            <a:pPr marL="475454" lvl="1" indent="-237727" algn="just">
              <a:lnSpc>
                <a:spcPts val="374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Nesta abordagem, o "motor de otimização" é o próprio ser humano.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74641" y="2535834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35525" y="5505661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65</a:t>
            </a:r>
            <a:endParaRPr lang="pt-PT" dirty="0"/>
          </a:p>
        </p:txBody>
      </p:sp>
      <p:sp>
        <p:nvSpPr>
          <p:cNvPr id="16" name="TextBox 16"/>
          <p:cNvSpPr txBox="1"/>
          <p:nvPr/>
        </p:nvSpPr>
        <p:spPr>
          <a:xfrm>
            <a:off x="548027" y="633904"/>
            <a:ext cx="1493121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8027" y="1514014"/>
            <a:ext cx="8986931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Search                                                  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888" y="2530094"/>
            <a:ext cx="24186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8.1.2 Vantagens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888" y="5511614"/>
            <a:ext cx="29837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8.1.3 Desvantagens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1466" y="3056474"/>
            <a:ext cx="14831496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Desenvolvimento baseado na Intuição;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Configuração Zero;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Potencialmente Rápido (com experiência).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1466" y="6057715"/>
            <a:ext cx="15490145" cy="174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é Cientificamente Reprodutível;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Propenso a Vieses (Bias);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Extremamente Lento e Tedioso;</a:t>
            </a:r>
          </a:p>
          <a:p>
            <a:pPr algn="just">
              <a:lnSpc>
                <a:spcPts val="3503"/>
              </a:lnSpc>
            </a:pPr>
            <a:endParaRPr lang="en-US" sz="25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11776" y="2351632"/>
            <a:ext cx="4255048" cy="3949217"/>
          </a:xfrm>
          <a:custGeom>
            <a:avLst/>
            <a:gdLst/>
            <a:ahLst/>
            <a:cxnLst/>
            <a:rect l="l" t="t" r="r" b="b"/>
            <a:pathLst>
              <a:path w="4255048" h="3949217">
                <a:moveTo>
                  <a:pt x="0" y="0"/>
                </a:moveTo>
                <a:lnTo>
                  <a:pt x="4255049" y="0"/>
                </a:lnTo>
                <a:lnTo>
                  <a:pt x="4255049" y="3949217"/>
                </a:lnTo>
                <a:lnTo>
                  <a:pt x="0" y="3949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66</a:t>
            </a:r>
            <a:endParaRPr lang="pt-BR" dirty="0"/>
          </a:p>
        </p:txBody>
      </p:sp>
      <p:sp>
        <p:nvSpPr>
          <p:cNvPr id="13" name="TextBox 13"/>
          <p:cNvSpPr txBox="1"/>
          <p:nvPr/>
        </p:nvSpPr>
        <p:spPr>
          <a:xfrm>
            <a:off x="458730" y="137113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887" y="2616708"/>
            <a:ext cx="345551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730" y="491029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887" y="3429281"/>
            <a:ext cx="9449346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TODAS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 COMBINAÇÕES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 hiperparâmetros a partir de uma grade de valores predefinida manualmente.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887" y="6529340"/>
            <a:ext cx="451469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Matemática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6466" y="7196535"/>
            <a:ext cx="12720369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Considere dois hiperparâmetros,</a:t>
            </a:r>
            <a:r>
              <a:rPr lang="en-US" sz="2502" b="1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 λ₁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com os valores </a:t>
            </a:r>
            <a:r>
              <a:rPr lang="en-US" sz="2502" b="1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{a, b}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e</a:t>
            </a:r>
            <a:r>
              <a:rPr lang="en-US" sz="2502" b="1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 λ₂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 com os valores </a:t>
            </a:r>
            <a:r>
              <a:rPr lang="en-US" sz="2502" b="1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{c, d, e}</a:t>
            </a: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O Grid Search analisa o produto cartesiano dos conjuntos de valores: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Combinações = </a:t>
            </a:r>
            <a:r>
              <a:rPr lang="en-US" sz="2502" b="1">
                <a:solidFill>
                  <a:srgbClr val="1F2020"/>
                </a:solidFill>
                <a:latin typeface="PT Serif Bold"/>
                <a:ea typeface="PT Serif Bold"/>
                <a:cs typeface="PT Serif Bold"/>
                <a:sym typeface="PT Serif Bold"/>
              </a:rPr>
              <a:t>Λ₁ × Λ₂ = {(a, c), (a, d), (a, e), (b, c), (b, d), (b, e)}.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7859" y="6111936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529602" y="2943603"/>
            <a:ext cx="7897137" cy="5990932"/>
          </a:xfrm>
          <a:custGeom>
            <a:avLst/>
            <a:gdLst/>
            <a:ahLst/>
            <a:cxnLst/>
            <a:rect l="l" t="t" r="r" b="b"/>
            <a:pathLst>
              <a:path w="7897137" h="5990932">
                <a:moveTo>
                  <a:pt x="0" y="0"/>
                </a:moveTo>
                <a:lnTo>
                  <a:pt x="7897137" y="0"/>
                </a:lnTo>
                <a:lnTo>
                  <a:pt x="7897137" y="5990932"/>
                </a:lnTo>
                <a:lnTo>
                  <a:pt x="0" y="599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67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48027" y="1467465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027" y="2070715"/>
            <a:ext cx="3531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Gráfica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31036" y="9161236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C5B44EB1-2580-7987-FF44-908B820EE153}"/>
              </a:ext>
            </a:extLst>
          </p:cNvPr>
          <p:cNvSpPr txBox="1"/>
          <p:nvPr/>
        </p:nvSpPr>
        <p:spPr>
          <a:xfrm>
            <a:off x="548027" y="491029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68</a:t>
            </a:r>
            <a:endParaRPr lang="pt-PT" dirty="0"/>
          </a:p>
        </p:txBody>
      </p:sp>
      <p:sp>
        <p:nvSpPr>
          <p:cNvPr id="12" name="TextBox 12"/>
          <p:cNvSpPr txBox="1"/>
          <p:nvPr/>
        </p:nvSpPr>
        <p:spPr>
          <a:xfrm>
            <a:off x="512308" y="1452534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Grid 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027" y="2831020"/>
            <a:ext cx="218384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Vantagens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2095" y="5444639"/>
            <a:ext cx="3077527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3308009"/>
            <a:ext cx="14831496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Paralelização.</a:t>
            </a:r>
          </a:p>
          <a:p>
            <a:pPr algn="just">
              <a:lnSpc>
                <a:spcPts val="3503"/>
              </a:lnSpc>
            </a:pPr>
            <a:endParaRPr lang="en-US" sz="25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7813" y="6116946"/>
            <a:ext cx="14760487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Computacional;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Maldição da Dimensionalidade;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Definição da Grade.</a:t>
            </a:r>
          </a:p>
          <a:p>
            <a:pPr algn="just">
              <a:lnSpc>
                <a:spcPts val="3503"/>
              </a:lnSpc>
            </a:pPr>
            <a:endParaRPr lang="en-US" sz="25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2259616" y="2801041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20416" y="5438687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5B6CD0A9-FF0C-8B37-535F-A241BF79B15D}"/>
              </a:ext>
            </a:extLst>
          </p:cNvPr>
          <p:cNvSpPr txBox="1"/>
          <p:nvPr/>
        </p:nvSpPr>
        <p:spPr>
          <a:xfrm>
            <a:off x="512308" y="669623"/>
            <a:ext cx="1387495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69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690902" y="491029"/>
            <a:ext cx="1439543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902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1412" y="5730033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DataCamp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8059" y="2708670"/>
            <a:ext cx="188388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1637" y="3431948"/>
            <a:ext cx="9066642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Avalia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NÚMERO FIXO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 combinações aleatoriamente a partir de distribuições estatísticas.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5919" y="6039992"/>
            <a:ext cx="4800441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Matemática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1637" y="6712300"/>
            <a:ext cx="12010259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spcBef>
                <a:spcPct val="0"/>
              </a:spcBef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Para cada avaliação, uma configuração λ é extraída de uma distribuição de probabilidade que abrange o espaço de hiperparâmetros Λ;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λ(i) ∼ p(λ | Λ).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186752" y="2531984"/>
            <a:ext cx="3276460" cy="3236149"/>
          </a:xfrm>
          <a:custGeom>
            <a:avLst/>
            <a:gdLst/>
            <a:ahLst/>
            <a:cxnLst/>
            <a:rect l="l" t="t" r="r" b="b"/>
            <a:pathLst>
              <a:path w="3276460" h="3236149">
                <a:moveTo>
                  <a:pt x="0" y="0"/>
                </a:moveTo>
                <a:lnTo>
                  <a:pt x="3276460" y="0"/>
                </a:lnTo>
                <a:lnTo>
                  <a:pt x="3276460" y="3236149"/>
                </a:lnTo>
                <a:lnTo>
                  <a:pt x="0" y="323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90"/>
            </a:stretch>
          </a:blipFill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483DF4A-87CC-984B-E05D-CBCCE0B0CEDF}"/>
              </a:ext>
            </a:extLst>
          </p:cNvPr>
          <p:cNvSpPr/>
          <p:nvPr/>
        </p:nvSpPr>
        <p:spPr>
          <a:xfrm>
            <a:off x="45685" y="971850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40577" y="2705326"/>
            <a:ext cx="11040788" cy="2438174"/>
          </a:xfrm>
          <a:custGeom>
            <a:avLst/>
            <a:gdLst/>
            <a:ahLst/>
            <a:cxnLst/>
            <a:rect l="l" t="t" r="r" b="b"/>
            <a:pathLst>
              <a:path w="11040788" h="2438174">
                <a:moveTo>
                  <a:pt x="0" y="0"/>
                </a:moveTo>
                <a:lnTo>
                  <a:pt x="11040789" y="0"/>
                </a:lnTo>
                <a:lnTo>
                  <a:pt x="11040789" y="2438174"/>
                </a:lnTo>
                <a:lnTo>
                  <a:pt x="0" y="2438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40577" y="1863614"/>
            <a:ext cx="11040788" cy="674715"/>
          </a:xfrm>
          <a:custGeom>
            <a:avLst/>
            <a:gdLst/>
            <a:ahLst/>
            <a:cxnLst/>
            <a:rect l="l" t="t" r="r" b="b"/>
            <a:pathLst>
              <a:path w="11040788" h="674715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5135" y="6244318"/>
            <a:ext cx="11297841" cy="2214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39115" lvl="1" indent="-269240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W(1) e b(1)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matriz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peso e o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vetor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polarização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a(1) é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saída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ativação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neurônios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marL="539115" lvl="1" indent="-269240" algn="l">
              <a:lnSpc>
                <a:spcPts val="3499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g(1) é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ativação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250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</a:t>
            </a:r>
            <a:endParaRPr lang="en-US" sz="250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35001" y="2868492"/>
            <a:ext cx="7774936" cy="5992496"/>
          </a:xfrm>
          <a:custGeom>
            <a:avLst/>
            <a:gdLst/>
            <a:ahLst/>
            <a:cxnLst/>
            <a:rect l="l" t="t" r="r" b="b"/>
            <a:pathLst>
              <a:path w="7774936" h="5992496">
                <a:moveTo>
                  <a:pt x="0" y="0"/>
                </a:moveTo>
                <a:lnTo>
                  <a:pt x="7774936" y="0"/>
                </a:lnTo>
                <a:lnTo>
                  <a:pt x="7774936" y="5992496"/>
                </a:lnTo>
                <a:lnTo>
                  <a:pt x="0" y="5992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70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476590" y="491029"/>
            <a:ext cx="1572724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590" y="2093791"/>
            <a:ext cx="3531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Gráfica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52661" y="9180321"/>
            <a:ext cx="3382677" cy="35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0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0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71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83746" y="491029"/>
            <a:ext cx="1529861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746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043" y="2954100"/>
            <a:ext cx="1790938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043" y="6282808"/>
            <a:ext cx="2523887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Desvantagens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043" y="3559476"/>
            <a:ext cx="14831496" cy="218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Flexibilidade e Eficiência;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Controle de Custo;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Fácil de Paralelizar;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Garantias Teóricas.</a:t>
            </a:r>
          </a:p>
          <a:p>
            <a:pPr algn="just">
              <a:lnSpc>
                <a:spcPts val="3503"/>
              </a:lnSpc>
            </a:pPr>
            <a:endParaRPr lang="en-US" sz="25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3043" y="6850342"/>
            <a:ext cx="14760487" cy="869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Não aprende com o processo;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Ainda pode ser caro.</a:t>
            </a:r>
          </a:p>
        </p:txBody>
      </p:sp>
      <p:sp>
        <p:nvSpPr>
          <p:cNvPr id="19" name="Freeform 19"/>
          <p:cNvSpPr/>
          <p:nvPr/>
        </p:nvSpPr>
        <p:spPr>
          <a:xfrm>
            <a:off x="2466998" y="2941981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979385" y="6276856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11168" y="3638144"/>
            <a:ext cx="11301259" cy="4693252"/>
          </a:xfrm>
          <a:custGeom>
            <a:avLst/>
            <a:gdLst/>
            <a:ahLst/>
            <a:cxnLst/>
            <a:rect l="l" t="t" r="r" b="b"/>
            <a:pathLst>
              <a:path w="11301259" h="4693252">
                <a:moveTo>
                  <a:pt x="0" y="0"/>
                </a:moveTo>
                <a:lnTo>
                  <a:pt x="11301258" y="0"/>
                </a:lnTo>
                <a:lnTo>
                  <a:pt x="11301258" y="4693252"/>
                </a:lnTo>
                <a:lnTo>
                  <a:pt x="0" y="469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250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72</a:t>
            </a:r>
            <a:endParaRPr lang="pt-PT" dirty="0"/>
          </a:p>
        </p:txBody>
      </p:sp>
      <p:sp>
        <p:nvSpPr>
          <p:cNvPr id="15" name="TextBox 15"/>
          <p:cNvSpPr txBox="1"/>
          <p:nvPr/>
        </p:nvSpPr>
        <p:spPr>
          <a:xfrm>
            <a:off x="637324" y="544607"/>
            <a:ext cx="1468628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Search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18787" y="8599286"/>
            <a:ext cx="908602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HUTTER, F.; KOTTHOFF, L.; VANSCHOREN, J. (Ed.). Automated Machine Learning: Methods, Systems, Challenges. Cham: Springer, 2019.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324" y="2174373"/>
            <a:ext cx="487838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Comparação com o Grid Search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68D9CC3C-7132-900A-2AAA-4F237246C4C8}"/>
              </a:ext>
            </a:extLst>
          </p:cNvPr>
          <p:cNvSpPr txBox="1"/>
          <p:nvPr/>
        </p:nvSpPr>
        <p:spPr>
          <a:xfrm>
            <a:off x="1973830" y="3641084"/>
            <a:ext cx="14697528" cy="30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50">
                <a:solidFill>
                  <a:srgbClr val="000000"/>
                </a:solidFill>
                <a:ea typeface="+mn-lt"/>
                <a:cs typeface="+mn-lt"/>
                <a:sym typeface="Canva Sans Bold"/>
              </a:rPr>
              <a:t>Comparison of grid search and random search for minimizing a function with one important and one unimportant parameter. </a:t>
            </a:r>
            <a:endParaRPr lang="en-US" sz="19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621" y="580326"/>
            <a:ext cx="130023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621" y="1381096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3777" y="2616708"/>
            <a:ext cx="1937464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777" y="3429281"/>
            <a:ext cx="13922259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de otimização sequencial e baseada em modelo. Ela "aprende" sobre a função objetivo (desempenho vs. hiperparâmetros) a cada avaliação e usa esse aprendizado para escolher a próxima combinação a ser testada.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777" y="5113734"/>
            <a:ext cx="322992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Componentes Chave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777" y="5840809"/>
            <a:ext cx="14716354" cy="232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Substituto (Surrogate Model):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Uma aproximação probabilística da função objetivo. 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Ex.: Processos Gaussianos (GP);</a:t>
            </a:r>
          </a:p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Função de Aquisição (Acquisition Function):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Define qual ponto deve ser avaliado em seguida, equilibrando exploração (exploration) e explotação (exploitation). 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     Ex: Expected Improvement (EI).</a:t>
            </a:r>
          </a:p>
          <a:p>
            <a:pPr algn="just">
              <a:lnSpc>
                <a:spcPts val="3083"/>
              </a:lnSpc>
            </a:pPr>
            <a:endParaRPr lang="en-US" sz="22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099FC34-2BBE-2B3B-4439-879714095BAA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74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08889"/>
            <a:ext cx="144107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30965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762" y="2563129"/>
            <a:ext cx="66744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Matemática (Simplificada)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0" y="3312600"/>
            <a:ext cx="14831496" cy="198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23"/>
              </a:lnSpc>
            </a:pPr>
            <a:endParaRPr/>
          </a:p>
          <a:p>
            <a:pPr marL="497043" lvl="1" indent="-248522" algn="just">
              <a:lnSpc>
                <a:spcPts val="3223"/>
              </a:lnSpc>
              <a:buFont typeface="Arial"/>
              <a:buChar char="•"/>
            </a:pPr>
            <a:r>
              <a:rPr lang="en-US" sz="23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Processo Gaussiano (GP):</a:t>
            </a:r>
            <a:r>
              <a:rPr lang="en-US" sz="23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aproxima a função objetivo (ex: erro do modelo), evitando avaliações lentas e caras.</a:t>
            </a:r>
          </a:p>
          <a:p>
            <a:pPr algn="just">
              <a:lnSpc>
                <a:spcPts val="3223"/>
              </a:lnSpc>
            </a:pPr>
            <a:endParaRPr lang="en-US" sz="23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223"/>
              </a:lnSpc>
            </a:pPr>
            <a:endParaRPr lang="en-US" sz="23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20429" y="4748213"/>
            <a:ext cx="13922259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endParaRPr/>
          </a:p>
          <a:p>
            <a:pPr algn="just">
              <a:lnSpc>
                <a:spcPts val="3083"/>
              </a:lnSpc>
            </a:pP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m(λ):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função média;</a:t>
            </a:r>
          </a:p>
          <a:p>
            <a:pPr algn="just">
              <a:lnSpc>
                <a:spcPts val="3083"/>
              </a:lnSpc>
            </a:pP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k(λ, λ′) : 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kernel de covariância (semelhança).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6781" y="5326300"/>
            <a:ext cx="5228209" cy="51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f(λ)∼GP(m(λ), k(λ, λ′))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5552" y="7417617"/>
            <a:ext cx="14953835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Usa um Kernel que assume que configurações similares têm resultados parecidos, permitindo prever o desempenho em áreas ainda não exploradas.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6D18CE5C-F37B-4879-014C-BA47A98C6E4E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75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44607"/>
            <a:ext cx="1441074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324" y="2420254"/>
            <a:ext cx="667448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Fundamentação Matemática (Simplificada)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6947" y="3024143"/>
            <a:ext cx="14831496" cy="158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3"/>
              </a:lnSpc>
            </a:pPr>
            <a:endParaRPr/>
          </a:p>
          <a:p>
            <a:pPr marL="497043" lvl="1" indent="-248522" algn="just">
              <a:lnSpc>
                <a:spcPts val="3223"/>
              </a:lnSpc>
              <a:buFont typeface="Arial"/>
              <a:buChar char="•"/>
            </a:pPr>
            <a:r>
              <a:rPr lang="en-US" sz="23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Expected Improvement (EI):</a:t>
            </a:r>
            <a:r>
              <a:rPr lang="en-US" sz="23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Determina o ganho esperado ao selecionar um novo ponto λ, em comparação com o melhor valor observado Fmin. </a:t>
            </a:r>
          </a:p>
          <a:p>
            <a:pPr algn="just">
              <a:lnSpc>
                <a:spcPts val="3223"/>
              </a:lnSpc>
            </a:pPr>
            <a:endParaRPr lang="en-US" sz="23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50450" y="5152367"/>
            <a:ext cx="7243386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objetivo é maximizar EI(λ) para decidir qual configuração deve ser avaliada a seguir.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7324" y="5276270"/>
            <a:ext cx="5614105" cy="51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002">
                <a:solidFill>
                  <a:srgbClr val="1F2020"/>
                </a:solidFill>
                <a:latin typeface="PT Serif"/>
                <a:ea typeface="PT Serif"/>
                <a:cs typeface="PT Serif"/>
                <a:sym typeface="PT Serif"/>
              </a:rPr>
              <a:t>EI(λ) = E[max(fmin - y, 0)]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7324" y="7038340"/>
            <a:ext cx="15421205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Para cada configuração, calcula o ganho esperado que teríamos em relação ao melhor resultado já encontrado (fmin).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 EI alto significa que o ponto tem a melhor combinação de: Previsão promissora (aproveitamento) e Alta incerteza (exploração)</a:t>
            </a: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A6B95A6A-3097-E450-44CE-2E74CD547DEB}"/>
              </a:ext>
            </a:extLst>
          </p:cNvPr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98562" y="2949552"/>
            <a:ext cx="7969282" cy="6046429"/>
          </a:xfrm>
          <a:custGeom>
            <a:avLst/>
            <a:gdLst/>
            <a:ahLst/>
            <a:cxnLst/>
            <a:rect l="l" t="t" r="r" b="b"/>
            <a:pathLst>
              <a:path w="7969282" h="6046429">
                <a:moveTo>
                  <a:pt x="0" y="0"/>
                </a:moveTo>
                <a:lnTo>
                  <a:pt x="7969282" y="0"/>
                </a:lnTo>
                <a:lnTo>
                  <a:pt x="7969282" y="6046429"/>
                </a:lnTo>
                <a:lnTo>
                  <a:pt x="0" y="6046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76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637324" y="508889"/>
            <a:ext cx="1246660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324" y="130965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1980028"/>
            <a:ext cx="3531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Gráfica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5174" y="9106980"/>
            <a:ext cx="3496059" cy="3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1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77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673043" y="633904"/>
            <a:ext cx="1301769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3043" y="1434674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Bayesian Optimization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9495" y="2831019"/>
            <a:ext cx="2183845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3564" y="5408920"/>
            <a:ext cx="3023948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Desvantagens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813256" y="2825067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2" y="0"/>
                </a:lnTo>
                <a:lnTo>
                  <a:pt x="469952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91917" y="5402968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3" y="0"/>
                </a:lnTo>
                <a:lnTo>
                  <a:pt x="437463" y="410495"/>
                </a:lnTo>
                <a:lnTo>
                  <a:pt x="0" y="410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64356" y="3425171"/>
            <a:ext cx="14831496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 de Dados;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Busca Inteligente;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Desempenho Superior.</a:t>
            </a:r>
          </a:p>
          <a:p>
            <a:pPr algn="just">
              <a:lnSpc>
                <a:spcPts val="3503"/>
              </a:lnSpc>
            </a:pPr>
            <a:endParaRPr lang="en-US" sz="25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5365" y="5955147"/>
            <a:ext cx="14760487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Complexidade de Implementação;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Custo de Overhead;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Dificuldade de Paralelização;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 de Mínimos Locais.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2308" y="7653413"/>
            <a:ext cx="1430541" cy="1239206"/>
          </a:xfrm>
          <a:custGeom>
            <a:avLst/>
            <a:gdLst/>
            <a:ahLst/>
            <a:cxnLst/>
            <a:rect l="l" t="t" r="r" b="b"/>
            <a:pathLst>
              <a:path w="1430541" h="1239206">
                <a:moveTo>
                  <a:pt x="0" y="0"/>
                </a:moveTo>
                <a:lnTo>
                  <a:pt x="1430542" y="0"/>
                </a:lnTo>
                <a:lnTo>
                  <a:pt x="1430542" y="1239206"/>
                </a:lnTo>
                <a:lnTo>
                  <a:pt x="0" y="1239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78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512308" y="705342"/>
            <a:ext cx="13553483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2308" y="1506112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2308" y="2777443"/>
            <a:ext cx="1991042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Definição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308" y="3626860"/>
            <a:ext cx="13922259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abordagem de alta velocidade baseada no conceito de Successive Halving (Metade Sucessiva). Ele aloca um orçamento (ex: épocas, subconjunto de dados) a um grande número de configurações e elimina iterativamente as de pior desempenho, focando os recursos nas mais promissoras.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79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405152" y="598185"/>
            <a:ext cx="1415050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5152" y="1398956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52" y="2921829"/>
            <a:ext cx="426783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Como Funciona (Algoritmo)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5152" y="3792982"/>
            <a:ext cx="13922259" cy="331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3"/>
              </a:lnSpc>
            </a:pPr>
            <a:r>
              <a:rPr lang="en-US" sz="2702" b="1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P1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Começa com n configurações aleatórias;</a:t>
            </a:r>
          </a:p>
          <a:p>
            <a:pPr algn="just">
              <a:lnSpc>
                <a:spcPts val="3783"/>
              </a:lnSpc>
            </a:pPr>
            <a:r>
              <a:rPr lang="en-US" sz="2702" b="1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P2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 - Treina todas por um recurso mínimo r (ex: 1 época);</a:t>
            </a:r>
          </a:p>
          <a:p>
            <a:pPr algn="just">
              <a:lnSpc>
                <a:spcPts val="3783"/>
              </a:lnSpc>
            </a:pPr>
            <a:r>
              <a:rPr lang="en-US" sz="2702" b="1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P3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Elimina a metade com pior desempenho;</a:t>
            </a:r>
          </a:p>
          <a:p>
            <a:pPr algn="just">
              <a:lnSpc>
                <a:spcPts val="3783"/>
              </a:lnSpc>
            </a:pPr>
            <a:r>
              <a:rPr lang="en-US" sz="2702" b="1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P4 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- Dobra o recurso (2r) para as sobreviventes e repete até que reste uma única configuração;</a:t>
            </a:r>
          </a:p>
          <a:p>
            <a:pPr algn="just">
              <a:lnSpc>
                <a:spcPts val="3783"/>
              </a:lnSpc>
            </a:pPr>
            <a:r>
              <a:rPr lang="en-US" sz="2702" b="1">
                <a:solidFill>
                  <a:srgbClr val="1F2020"/>
                </a:solidFill>
                <a:latin typeface="PT Sans Bold"/>
                <a:ea typeface="PT Sans Bold"/>
                <a:cs typeface="PT Sans Bold"/>
                <a:sym typeface="PT Sans Bold"/>
              </a:rPr>
              <a:t>P5</a:t>
            </a:r>
            <a:r>
              <a:rPr lang="en-US" sz="2702">
                <a:solidFill>
                  <a:srgbClr val="1F2020"/>
                </a:solidFill>
                <a:latin typeface="PT Sans"/>
                <a:ea typeface="PT Sans"/>
                <a:cs typeface="PT Sans"/>
                <a:sym typeface="PT Sans"/>
              </a:rPr>
              <a:t> O Hyperband repete esse processo com diferentes valores iniciais de n para mitigar o dilema "poucas configurações bem treinadas vs. muitas mal treinadas".</a:t>
            </a:r>
          </a:p>
          <a:p>
            <a:pPr algn="just">
              <a:lnSpc>
                <a:spcPts val="3783"/>
              </a:lnSpc>
            </a:pPr>
            <a:endParaRPr lang="en-US" sz="2702">
              <a:solidFill>
                <a:srgbClr val="1F202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65299" y="1709991"/>
            <a:ext cx="9609059" cy="4043812"/>
          </a:xfrm>
          <a:custGeom>
            <a:avLst/>
            <a:gdLst/>
            <a:ahLst/>
            <a:cxnLst/>
            <a:rect l="l" t="t" r="r" b="b"/>
            <a:pathLst>
              <a:path w="9609059" h="4043812">
                <a:moveTo>
                  <a:pt x="0" y="0"/>
                </a:moveTo>
                <a:lnTo>
                  <a:pt x="9609059" y="0"/>
                </a:lnTo>
                <a:lnTo>
                  <a:pt x="9609059" y="4043812"/>
                </a:lnTo>
                <a:lnTo>
                  <a:pt x="0" y="4043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49434" y="6547857"/>
            <a:ext cx="11040788" cy="674715"/>
          </a:xfrm>
          <a:custGeom>
            <a:avLst/>
            <a:gdLst/>
            <a:ahLst/>
            <a:cxnLst/>
            <a:rect l="l" t="t" r="r" b="b"/>
            <a:pathLst>
              <a:path w="11040788" h="674715">
                <a:moveTo>
                  <a:pt x="0" y="0"/>
                </a:moveTo>
                <a:lnTo>
                  <a:pt x="11040789" y="0"/>
                </a:lnTo>
                <a:lnTo>
                  <a:pt x="11040789" y="674715"/>
                </a:lnTo>
                <a:lnTo>
                  <a:pt x="0" y="67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70538" y="5970173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70538" y="7184472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65084" y="3275330"/>
            <a:ext cx="9636238" cy="5685380"/>
          </a:xfrm>
          <a:custGeom>
            <a:avLst/>
            <a:gdLst/>
            <a:ahLst/>
            <a:cxnLst/>
            <a:rect l="l" t="t" r="r" b="b"/>
            <a:pathLst>
              <a:path w="9636238" h="5685380">
                <a:moveTo>
                  <a:pt x="0" y="0"/>
                </a:moveTo>
                <a:lnTo>
                  <a:pt x="9636238" y="0"/>
                </a:lnTo>
                <a:lnTo>
                  <a:pt x="963623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80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637324" y="544607"/>
            <a:ext cx="1367594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7324" y="1345377"/>
            <a:ext cx="6148589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7324" y="2236989"/>
            <a:ext cx="409336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Representação Conceitual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72918" y="9220200"/>
            <a:ext cx="3557292" cy="35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1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211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29617" y="-142129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6" y="0"/>
                </a:lnTo>
                <a:lnTo>
                  <a:pt x="4316766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81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458730" y="616045"/>
            <a:ext cx="1301769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8730" y="1416815"/>
            <a:ext cx="614858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94448" y="2777442"/>
            <a:ext cx="216598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8517" y="5373202"/>
            <a:ext cx="280963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Desvantagens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90982" y="2729604"/>
            <a:ext cx="469953" cy="458420"/>
          </a:xfrm>
          <a:custGeom>
            <a:avLst/>
            <a:gdLst/>
            <a:ahLst/>
            <a:cxnLst/>
            <a:rect l="l" t="t" r="r" b="b"/>
            <a:pathLst>
              <a:path w="469953" h="458420">
                <a:moveTo>
                  <a:pt x="0" y="0"/>
                </a:moveTo>
                <a:lnTo>
                  <a:pt x="469953" y="0"/>
                </a:lnTo>
                <a:lnTo>
                  <a:pt x="469953" y="458420"/>
                </a:lnTo>
                <a:lnTo>
                  <a:pt x="0" y="458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825082" y="5367122"/>
            <a:ext cx="437463" cy="410496"/>
          </a:xfrm>
          <a:custGeom>
            <a:avLst/>
            <a:gdLst/>
            <a:ahLst/>
            <a:cxnLst/>
            <a:rect l="l" t="t" r="r" b="b"/>
            <a:pathLst>
              <a:path w="437463" h="410496">
                <a:moveTo>
                  <a:pt x="0" y="0"/>
                </a:moveTo>
                <a:lnTo>
                  <a:pt x="437462" y="0"/>
                </a:lnTo>
                <a:lnTo>
                  <a:pt x="437462" y="410496"/>
                </a:lnTo>
                <a:lnTo>
                  <a:pt x="0" y="41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89309" y="3407312"/>
            <a:ext cx="14831496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Velocidade e Eficiência;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Simplicidade Conceitual;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Ideal para Deep Learning.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0318" y="5937288"/>
            <a:ext cx="14256227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Geração por Amostragem Aleatória (Não Adaptativa);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Risco de Eliminação de modelos com convergência lenta que poderiam se tornar os melhores a longo prazo;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Requer modelos que permitam avaliações parciais (multi-fidelidade).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4235" y="1416815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Hyperband                                                             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12322" y="-966282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93763" y="3026442"/>
            <a:ext cx="12100474" cy="5762851"/>
          </a:xfrm>
          <a:custGeom>
            <a:avLst/>
            <a:gdLst/>
            <a:ahLst/>
            <a:cxnLst/>
            <a:rect l="l" t="t" r="r" b="b"/>
            <a:pathLst>
              <a:path w="12100474" h="5762851">
                <a:moveTo>
                  <a:pt x="0" y="0"/>
                </a:moveTo>
                <a:lnTo>
                  <a:pt x="12100474" y="0"/>
                </a:lnTo>
                <a:lnTo>
                  <a:pt x="12100474" y="5762851"/>
                </a:lnTo>
                <a:lnTo>
                  <a:pt x="0" y="576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82</a:t>
            </a:r>
            <a:endParaRPr lang="pt-PT" dirty="0"/>
          </a:p>
        </p:txBody>
      </p:sp>
      <p:sp>
        <p:nvSpPr>
          <p:cNvPr id="14" name="TextBox 14"/>
          <p:cNvSpPr txBox="1"/>
          <p:nvPr/>
        </p:nvSpPr>
        <p:spPr>
          <a:xfrm>
            <a:off x="405152" y="544607"/>
            <a:ext cx="1260437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Ajustes Hiperparâmetros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152" y="1345377"/>
            <a:ext cx="614858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40657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Comparativo das Técnicas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0430" y="9025732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Autoria Própria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63150" y="5143500"/>
            <a:ext cx="2869843" cy="2643843"/>
          </a:xfrm>
          <a:custGeom>
            <a:avLst/>
            <a:gdLst/>
            <a:ahLst/>
            <a:cxnLst/>
            <a:rect l="l" t="t" r="r" b="b"/>
            <a:pathLst>
              <a:path w="2869843" h="2643843">
                <a:moveTo>
                  <a:pt x="0" y="0"/>
                </a:moveTo>
                <a:lnTo>
                  <a:pt x="2869842" y="0"/>
                </a:lnTo>
                <a:lnTo>
                  <a:pt x="2869842" y="2643843"/>
                </a:lnTo>
                <a:lnTo>
                  <a:pt x="0" y="2643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984" y="566737"/>
            <a:ext cx="1477493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622" y="2644661"/>
            <a:ext cx="14590878" cy="165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Taxa de Aprendizado (Learning Rate, α);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Neurônios e Camadas (Capacidade do Modelo);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Tamanho do Batch (Batch Size).</a:t>
            </a:r>
          </a:p>
          <a:p>
            <a:pPr algn="just">
              <a:lnSpc>
                <a:spcPts val="3363"/>
              </a:lnSpc>
            </a:pPr>
            <a:endParaRPr lang="en-US" sz="2402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DE6E311D-E85F-12E7-FE4C-880110537D47}"/>
              </a:ext>
            </a:extLst>
          </p:cNvPr>
          <p:cNvGrpSpPr/>
          <p:nvPr/>
        </p:nvGrpSpPr>
        <p:grpSpPr>
          <a:xfrm>
            <a:off x="17259300" y="9113639"/>
            <a:ext cx="1028700" cy="1173361"/>
            <a:chOff x="0" y="-38100"/>
            <a:chExt cx="270933" cy="30903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B18424-E16A-9258-7819-A10DAE1135C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6F43365-8F72-8FB1-076E-2A5BF42A91E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3">
            <a:extLst>
              <a:ext uri="{FF2B5EF4-FFF2-40B4-BE49-F238E27FC236}">
                <a16:creationId xmlns:a16="http://schemas.microsoft.com/office/drawing/2014/main" id="{01B28DB4-9B07-1C23-251B-EA817AB103A3}"/>
              </a:ext>
            </a:extLst>
          </p:cNvPr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83</a:t>
            </a:r>
            <a:endParaRPr lang="pt-PT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44651" y="5598919"/>
            <a:ext cx="6542747" cy="2800624"/>
          </a:xfrm>
          <a:custGeom>
            <a:avLst/>
            <a:gdLst/>
            <a:ahLst/>
            <a:cxnLst/>
            <a:rect l="l" t="t" r="r" b="b"/>
            <a:pathLst>
              <a:path w="6685622" h="3175671">
                <a:moveTo>
                  <a:pt x="0" y="0"/>
                </a:moveTo>
                <a:lnTo>
                  <a:pt x="6685623" y="0"/>
                </a:lnTo>
                <a:lnTo>
                  <a:pt x="6685623" y="3175670"/>
                </a:lnTo>
                <a:lnTo>
                  <a:pt x="0" y="3175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84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512308" y="544607"/>
            <a:ext cx="1309423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2308" y="1498459"/>
            <a:ext cx="99940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Taxa de Aprendizado (Learning Rate, α)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460" y="2461995"/>
            <a:ext cx="14590878" cy="165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tamanho do passo que o otimizador dá na direção do gradiente negativo.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alta, o otimizador pode divergir (explodir) ou oscilar em torno do mínimo sem conseguir convergir;</a:t>
            </a:r>
          </a:p>
          <a:p>
            <a:pPr marL="518633" lvl="1" indent="-259316" algn="just">
              <a:lnSpc>
                <a:spcPts val="3363"/>
              </a:lnSpc>
              <a:buFont typeface="Arial"/>
              <a:buChar char="•"/>
            </a:pPr>
            <a:r>
              <a:rPr lang="en-US" sz="24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α muito baixa, a convergência extremamente lenta, risco de parar em um mínimo local ruim.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4595" y="8980090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ResearchGate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37379" y="4640545"/>
            <a:ext cx="652866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Comparação na taxa de Aprendizagem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84784" y="5097735"/>
            <a:ext cx="10247119" cy="4170486"/>
          </a:xfrm>
          <a:custGeom>
            <a:avLst/>
            <a:gdLst/>
            <a:ahLst/>
            <a:cxnLst/>
            <a:rect l="l" t="t" r="r" b="b"/>
            <a:pathLst>
              <a:path w="10247119" h="4170486">
                <a:moveTo>
                  <a:pt x="0" y="0"/>
                </a:moveTo>
                <a:lnTo>
                  <a:pt x="10247120" y="0"/>
                </a:lnTo>
                <a:lnTo>
                  <a:pt x="10247120" y="4170486"/>
                </a:lnTo>
                <a:lnTo>
                  <a:pt x="0" y="4170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77" t="-3253" r="-9598" b="-406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85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690902" y="598185"/>
            <a:ext cx="1380393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6407" y="1398956"/>
            <a:ext cx="131296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Número de Neurônios e Camadas (Capacidade do Modelo)                                                            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580" y="2225884"/>
            <a:ext cx="13922259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Determina a complexidade e a capacidade de aprendizado da rede;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Poucos neurônios/camadas (baixa capacidade), pode levar ao underfitting;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Com Muitos neurônios/camadas (alta capacidade), pode levar ao overfitting;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4774" y="9345215"/>
            <a:ext cx="3307140" cy="339725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Scikit-learn.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2580" y="4301881"/>
            <a:ext cx="1216149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Comparação de Modelos: Underfitting, Ajuste Ideal e Overfitting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45235" y="5175462"/>
            <a:ext cx="10783219" cy="3872611"/>
          </a:xfrm>
          <a:custGeom>
            <a:avLst/>
            <a:gdLst/>
            <a:ahLst/>
            <a:cxnLst/>
            <a:rect l="l" t="t" r="r" b="b"/>
            <a:pathLst>
              <a:path w="10783219" h="3872611">
                <a:moveTo>
                  <a:pt x="0" y="0"/>
                </a:moveTo>
                <a:lnTo>
                  <a:pt x="10783218" y="0"/>
                </a:lnTo>
                <a:lnTo>
                  <a:pt x="10783218" y="3872611"/>
                </a:lnTo>
                <a:lnTo>
                  <a:pt x="0" y="387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86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387293" y="526748"/>
            <a:ext cx="14686288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Impacto dos Hiperparâmetros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327518"/>
            <a:ext cx="81995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Tamanho do Batch (Batch Size)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699" y="1946644"/>
            <a:ext cx="13922259" cy="17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Número de exemplos de treino utilizados em uma única iteração (atualização dos pesos);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pequenos levam a atualizações mais ruidosas, mas podem ajudar na generalização; 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Lotes grandes são computacionalmente eficientes, mas podem convergir para mínimos "mais nítidos" (pior generalização).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83274" y="9222184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1A0D5-1F57-DEC8-2356-D6C8EC3970C6}"/>
              </a:ext>
            </a:extLst>
          </p:cNvPr>
          <p:cNvSpPr txBox="1"/>
          <p:nvPr/>
        </p:nvSpPr>
        <p:spPr>
          <a:xfrm>
            <a:off x="2188143" y="4462615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Evolução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acurácia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treino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(train accuracy) e da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perda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treino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(train loss)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ao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longo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das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iterações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.</a:t>
            </a:r>
            <a:endParaRPr lang="pt-BR">
              <a:latin typeface="Canva Sans 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42278" y="3546581"/>
            <a:ext cx="6697111" cy="4797482"/>
          </a:xfrm>
          <a:custGeom>
            <a:avLst/>
            <a:gdLst/>
            <a:ahLst/>
            <a:cxnLst/>
            <a:rect l="l" t="t" r="r" b="b"/>
            <a:pathLst>
              <a:path w="6965001" h="5136810">
                <a:moveTo>
                  <a:pt x="0" y="0"/>
                </a:moveTo>
                <a:lnTo>
                  <a:pt x="6965001" y="0"/>
                </a:lnTo>
                <a:lnTo>
                  <a:pt x="6965001" y="5136810"/>
                </a:lnTo>
                <a:lnTo>
                  <a:pt x="0" y="5136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917" b="-156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225" y="557618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Overfitting Hiperparâmetros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93077" y="8663440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Reaserch Gate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358E346-C1B6-92A5-0170-EB16A2DFE275}"/>
              </a:ext>
            </a:extLst>
          </p:cNvPr>
          <p:cNvSpPr txBox="1"/>
          <p:nvPr/>
        </p:nvSpPr>
        <p:spPr>
          <a:xfrm>
            <a:off x="1938112" y="2837412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Representação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como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funciona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técnica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Overfitting</a:t>
            </a:r>
            <a:endParaRPr lang="en-US" sz="1950">
              <a:latin typeface="Canva Sans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07450" y="4598339"/>
            <a:ext cx="5251568" cy="3910524"/>
          </a:xfrm>
          <a:custGeom>
            <a:avLst/>
            <a:gdLst/>
            <a:ahLst/>
            <a:cxnLst/>
            <a:rect l="l" t="t" r="r" b="b"/>
            <a:pathLst>
              <a:path w="5251568" h="3910524">
                <a:moveTo>
                  <a:pt x="0" y="0"/>
                </a:moveTo>
                <a:lnTo>
                  <a:pt x="5251568" y="0"/>
                </a:lnTo>
                <a:lnTo>
                  <a:pt x="5251568" y="3910525"/>
                </a:lnTo>
                <a:lnTo>
                  <a:pt x="0" y="391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88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423012" y="544607"/>
            <a:ext cx="1661511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8517" y="1345377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Dropout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517" y="2159874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Uma técnica de regularização onde a contribuição de neurônios é temporariamente removida da rede durante o treino;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Taxa de Dropout.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9277" y="8506483"/>
            <a:ext cx="33071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Medium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B72F5-7FCF-55F9-9325-108D2431C1DC}"/>
              </a:ext>
            </a:extLst>
          </p:cNvPr>
          <p:cNvSpPr txBox="1"/>
          <p:nvPr/>
        </p:nvSpPr>
        <p:spPr>
          <a:xfrm>
            <a:off x="1777378" y="4266162"/>
            <a:ext cx="13929575" cy="333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Representação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como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funciona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a </a:t>
            </a:r>
            <a:r>
              <a:rPr lang="en-US" sz="1950" err="1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técnica</a:t>
            </a:r>
            <a:r>
              <a:rPr lang="en-US" sz="1950">
                <a:solidFill>
                  <a:srgbClr val="000000"/>
                </a:solidFill>
                <a:latin typeface="Canva Sans Bold"/>
                <a:ea typeface="+mn-lt"/>
                <a:cs typeface="+mn-lt"/>
                <a:sym typeface="Canva Sans Bold"/>
              </a:rPr>
              <a:t> de Dropout</a:t>
            </a:r>
            <a:endParaRPr lang="pt-BR">
              <a:latin typeface="Canva Sans 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31654" y="4719735"/>
            <a:ext cx="3403757" cy="3776707"/>
          </a:xfrm>
          <a:custGeom>
            <a:avLst/>
            <a:gdLst/>
            <a:ahLst/>
            <a:cxnLst/>
            <a:rect l="l" t="t" r="r" b="b"/>
            <a:pathLst>
              <a:path w="3403757" h="3776707">
                <a:moveTo>
                  <a:pt x="0" y="0"/>
                </a:moveTo>
                <a:lnTo>
                  <a:pt x="3403757" y="0"/>
                </a:lnTo>
                <a:lnTo>
                  <a:pt x="3403757" y="3776707"/>
                </a:lnTo>
                <a:lnTo>
                  <a:pt x="0" y="377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89</a:t>
            </a:r>
            <a:endParaRPr lang="pt-PT" dirty="0"/>
          </a:p>
        </p:txBody>
      </p:sp>
      <p:sp>
        <p:nvSpPr>
          <p:cNvPr id="13" name="TextBox 13"/>
          <p:cNvSpPr txBox="1"/>
          <p:nvPr/>
        </p:nvSpPr>
        <p:spPr>
          <a:xfrm>
            <a:off x="387293" y="491029"/>
            <a:ext cx="1620179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291799"/>
            <a:ext cx="614858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Regularização L1/L2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2798" y="2106296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Adiciona um termo de penalidade à função de perda, cuja intensidade é controlada por um hiperparâmetro;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Força da Regularização (λ, lambda).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539665" y="5347776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23606" y="3812890"/>
            <a:ext cx="11040788" cy="4784342"/>
          </a:xfrm>
          <a:custGeom>
            <a:avLst/>
            <a:gdLst/>
            <a:ahLst/>
            <a:cxnLst/>
            <a:rect l="l" t="t" r="r" b="b"/>
            <a:pathLst>
              <a:path w="11040788" h="4784342">
                <a:moveTo>
                  <a:pt x="0" y="0"/>
                </a:moveTo>
                <a:lnTo>
                  <a:pt x="11040788" y="0"/>
                </a:lnTo>
                <a:lnTo>
                  <a:pt x="11040788" y="4784342"/>
                </a:lnTo>
                <a:lnTo>
                  <a:pt x="0" y="478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571" y="284815"/>
            <a:ext cx="12544600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 ESTRUTURA DE UM 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MLP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735170"/>
            <a:ext cx="16802100" cy="1314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115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necessidade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retropropagação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:</a:t>
            </a:r>
            <a:endParaRPr lang="pt-BR" sz="2500">
              <a:latin typeface="Open Sans"/>
              <a:ea typeface="Open Sans"/>
              <a:cs typeface="Open Sans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Uma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abordagem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ingênua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envolveria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perturbar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cada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parâmetro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individualmente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observar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a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variação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na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função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custo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ℒ( </a:t>
            </a:r>
            <a:r>
              <a:rPr lang="en-US" sz="2500" i="1" spc="-39">
                <a:solidFill>
                  <a:srgbClr val="000000"/>
                </a:solidFill>
                <a:latin typeface="Open Sans"/>
                <a:ea typeface="Canva Sans Italics"/>
                <a:cs typeface="Canva Sans Italics"/>
                <a:sym typeface="Canva Sans Italics"/>
              </a:rPr>
              <a:t>θ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). Esse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método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é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computacionalmente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proibitivo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,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especialmente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para redes com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milhões</a:t>
            </a:r>
            <a:r>
              <a:rPr lang="en-US" sz="2500" spc="-39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 de </a:t>
            </a:r>
            <a:r>
              <a:rPr lang="en-US" sz="2500" spc="-39" err="1">
                <a:solidFill>
                  <a:srgbClr val="000000"/>
                </a:solidFill>
                <a:latin typeface="Open Sans"/>
                <a:ea typeface="Canva Sans"/>
                <a:cs typeface="Canva Sans"/>
                <a:sym typeface="Canva Sans"/>
              </a:rPr>
              <a:t>parâmetros</a:t>
            </a:r>
            <a:endParaRPr lang="en-US" sz="2500" spc="-39" err="1">
              <a:solidFill>
                <a:srgbClr val="000000"/>
              </a:solidFill>
              <a:latin typeface="Open Sans"/>
              <a:ea typeface="Canva Sans"/>
              <a:cs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75662" y="8729743"/>
            <a:ext cx="17366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Fonte: medium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721666" y="5331424"/>
            <a:ext cx="6826809" cy="3524217"/>
          </a:xfrm>
          <a:custGeom>
            <a:avLst/>
            <a:gdLst/>
            <a:ahLst/>
            <a:cxnLst/>
            <a:rect l="l" t="t" r="r" b="b"/>
            <a:pathLst>
              <a:path w="7380449" h="4202873">
                <a:moveTo>
                  <a:pt x="0" y="0"/>
                </a:moveTo>
                <a:lnTo>
                  <a:pt x="7380450" y="0"/>
                </a:lnTo>
                <a:lnTo>
                  <a:pt x="7380450" y="4202873"/>
                </a:lnTo>
                <a:lnTo>
                  <a:pt x="0" y="4202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93" r="-3093" b="-488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293" y="526748"/>
            <a:ext cx="1698987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Técnicas para Evitar Overfitting (Hiperparâmetros)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2798" y="1327518"/>
            <a:ext cx="879113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E300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Early Stopping (parada antecipada)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7293" y="2142015"/>
            <a:ext cx="14860300" cy="13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Técnica que interrompe o treinamento quando a performance em um conjunto de validação para de melhorar;</a:t>
            </a:r>
          </a:p>
          <a:p>
            <a:pPr marL="540222" lvl="1" indent="-270111" algn="just">
              <a:lnSpc>
                <a:spcPts val="3503"/>
              </a:lnSpc>
              <a:buFont typeface="Arial"/>
              <a:buChar char="•"/>
            </a:pPr>
            <a:r>
              <a:rPr lang="en-US" sz="25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 Hiperparâmetro Principal é a "Paciência" (Patience).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90430" y="9085433"/>
            <a:ext cx="3307140" cy="339725"/>
          </a:xfrm>
          <a:prstGeom prst="rect">
            <a:avLst/>
          </a:prstGeom>
          <a:ln>
            <a:solidFill>
              <a:srgbClr val="4472C4"/>
            </a:solidFill>
          </a:ln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Fonte:</a:t>
            </a: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Deep Learning Book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38D28FE6-2670-5EBB-3817-ADBBA1F98C7C}"/>
              </a:ext>
            </a:extLst>
          </p:cNvPr>
          <p:cNvSpPr txBox="1"/>
          <p:nvPr/>
        </p:nvSpPr>
        <p:spPr>
          <a:xfrm>
            <a:off x="1918305" y="4424135"/>
            <a:ext cx="14576404" cy="918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latin typeface="Canva Sans Bold"/>
                <a:ea typeface="+mn-lt"/>
                <a:cs typeface="+mn-lt"/>
              </a:rPr>
              <a:t>Curvas de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Aprendizagem</a:t>
            </a:r>
            <a:r>
              <a:rPr lang="en-US" sz="2000" b="1">
                <a:latin typeface="Canva Sans Bold"/>
                <a:ea typeface="+mn-lt"/>
                <a:cs typeface="+mn-lt"/>
              </a:rPr>
              <a:t> da </a:t>
            </a:r>
            <a:r>
              <a:rPr lang="en-US" sz="1950" b="1" err="1">
                <a:solidFill>
                  <a:srgbClr val="000000"/>
                </a:solidFill>
                <a:latin typeface="Canva Sans Bold"/>
              </a:rPr>
              <a:t>Acurácia</a:t>
            </a:r>
            <a:r>
              <a:rPr lang="en-US" sz="2000" b="1">
                <a:latin typeface="Canva Sans Bold"/>
                <a:ea typeface="+mn-lt"/>
                <a:cs typeface="+mn-lt"/>
              </a:rPr>
              <a:t> de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Treino</a:t>
            </a:r>
            <a:r>
              <a:rPr lang="en-US" sz="2000" b="1">
                <a:latin typeface="Canva Sans Bold"/>
                <a:ea typeface="+mn-lt"/>
                <a:cs typeface="+mn-lt"/>
              </a:rPr>
              <a:t> e Teste, </a:t>
            </a:r>
            <a:r>
              <a:rPr lang="en-US" sz="2000" b="1" err="1">
                <a:latin typeface="Canva Sans Bold"/>
                <a:ea typeface="+mn-lt"/>
                <a:cs typeface="+mn-lt"/>
              </a:rPr>
              <a:t>Ilustrando</a:t>
            </a:r>
            <a:r>
              <a:rPr lang="en-US" sz="2000" b="1">
                <a:latin typeface="Canva Sans Bold"/>
                <a:ea typeface="+mn-lt"/>
                <a:cs typeface="+mn-lt"/>
              </a:rPr>
              <a:t> Overfitting e o Ponto de Early Stopping.</a:t>
            </a:r>
            <a:endParaRPr lang="pt-BR" sz="2000" b="1">
              <a:latin typeface="Canva Sans Bold"/>
              <a:ea typeface="Calibri"/>
              <a:cs typeface="Calibri"/>
            </a:endParaRPr>
          </a:p>
          <a:p>
            <a:pPr algn="ctr"/>
            <a:endParaRPr lang="en-US"/>
          </a:p>
          <a:p>
            <a:pPr algn="ctr">
              <a:lnSpc>
                <a:spcPts val="2799"/>
              </a:lnSpc>
            </a:pPr>
            <a:endParaRPr lang="en-US" sz="1950" b="1">
              <a:latin typeface="Canva Sans 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91</a:t>
            </a:r>
            <a:endParaRPr lang="pt-PT" dirty="0"/>
          </a:p>
        </p:txBody>
      </p:sp>
      <p:sp>
        <p:nvSpPr>
          <p:cNvPr id="8" name="TextBox 8"/>
          <p:cNvSpPr txBox="1"/>
          <p:nvPr/>
        </p:nvSpPr>
        <p:spPr>
          <a:xfrm>
            <a:off x="784463" y="555307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Por que Otimizar Hiperparâmetros é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Importante?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463" y="1942135"/>
            <a:ext cx="14860300" cy="211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Impacto no Desempenho;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Underfitting vs. Overfitting;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Eficiência;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Obtenção do Estado da Arte;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463" y="5975350"/>
            <a:ext cx="14590878" cy="158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Classificação de Imagens;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Processamento de Linguagem Natural (PLN);</a:t>
            </a:r>
          </a:p>
          <a:p>
            <a:pPr marL="648170" lvl="1" indent="-324085" algn="just">
              <a:lnSpc>
                <a:spcPts val="4203"/>
              </a:lnSpc>
              <a:buFont typeface="Arial"/>
              <a:buChar char="•"/>
            </a:pPr>
            <a:r>
              <a:rPr lang="en-US" sz="30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Análise Preditiva.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300151"/>
            <a:ext cx="781633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APLICAÇÕES DOS AJUSTES DE HIPERPARÂMETRO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89000" y="1031011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9707" y="332729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6581" y="4030545"/>
            <a:ext cx="16474837" cy="2491819"/>
          </a:xfrm>
          <a:custGeom>
            <a:avLst/>
            <a:gdLst/>
            <a:ahLst/>
            <a:cxnLst/>
            <a:rect l="l" t="t" r="r" b="b"/>
            <a:pathLst>
              <a:path w="16474837" h="2491819">
                <a:moveTo>
                  <a:pt x="0" y="0"/>
                </a:moveTo>
                <a:lnTo>
                  <a:pt x="16474838" y="0"/>
                </a:lnTo>
                <a:lnTo>
                  <a:pt x="16474838" y="2491820"/>
                </a:lnTo>
                <a:lnTo>
                  <a:pt x="0" y="2491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92</a:t>
            </a:r>
            <a:endParaRPr lang="pt-PT" dirty="0"/>
          </a:p>
        </p:txBody>
      </p:sp>
      <p:sp>
        <p:nvSpPr>
          <p:cNvPr id="9" name="TextBox 9"/>
          <p:cNvSpPr txBox="1"/>
          <p:nvPr/>
        </p:nvSpPr>
        <p:spPr>
          <a:xfrm>
            <a:off x="2232524" y="4751856"/>
            <a:ext cx="3425200" cy="115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220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1º Passo</a:t>
            </a:r>
          </a:p>
          <a:p>
            <a:pPr algn="just">
              <a:lnSpc>
                <a:spcPts val="3083"/>
              </a:lnSpc>
            </a:pPr>
            <a:r>
              <a:rPr lang="en-US" sz="22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Defina Objetivos</a:t>
            </a:r>
          </a:p>
          <a:p>
            <a:pPr algn="just">
              <a:lnSpc>
                <a:spcPts val="3083"/>
              </a:lnSpc>
            </a:pPr>
            <a:endParaRPr lang="en-US" sz="220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25252" y="4848844"/>
            <a:ext cx="2519000" cy="7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6"/>
              </a:lnSpc>
            </a:pPr>
            <a:r>
              <a:rPr lang="en-US" sz="2254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2º Passo</a:t>
            </a:r>
          </a:p>
          <a:p>
            <a:pPr algn="just">
              <a:lnSpc>
                <a:spcPts val="3156"/>
              </a:lnSpc>
            </a:pPr>
            <a:r>
              <a:rPr lang="en-US" sz="22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Comece Simples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2611" y="4866458"/>
            <a:ext cx="2804856" cy="77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03"/>
              </a:lnSpc>
            </a:pPr>
            <a:r>
              <a:rPr lang="en-US" sz="221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3º Passo</a:t>
            </a:r>
          </a:p>
          <a:p>
            <a:pPr algn="just">
              <a:lnSpc>
                <a:spcPts val="3103"/>
              </a:lnSpc>
            </a:pPr>
            <a:r>
              <a:rPr lang="en-US" sz="221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Automação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86486" y="4676186"/>
            <a:ext cx="3901514" cy="112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23"/>
              </a:lnSpc>
            </a:pPr>
            <a:r>
              <a:rPr lang="en-US" sz="21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4º Passo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Monitore o </a:t>
            </a:r>
          </a:p>
          <a:p>
            <a:pPr algn="just">
              <a:lnSpc>
                <a:spcPts val="3023"/>
              </a:lnSpc>
            </a:pPr>
            <a:r>
              <a:rPr lang="en-US" sz="2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Desempenho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71" y="1029820"/>
            <a:ext cx="1671907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Melhores Práticas para o ajuste de</a:t>
            </a:r>
            <a:r>
              <a:rPr lang="en-US" sz="6000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 Hiperparâmetros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93</a:t>
            </a:r>
            <a:endParaRPr lang="en-US" sz="1400" b="1" dirty="0">
              <a:solidFill>
                <a:srgbClr val="FFFFFF"/>
              </a:solidFill>
              <a:latin typeface="Open Sans Bold"/>
              <a:ea typeface="Open Sans Bold"/>
              <a:cs typeface="Open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225779" y="-442253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7625" y="786216"/>
            <a:ext cx="5848728" cy="154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5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Atividade</a:t>
            </a:r>
          </a:p>
          <a:p>
            <a:pPr algn="l">
              <a:lnSpc>
                <a:spcPts val="6100"/>
              </a:lnSpc>
            </a:pPr>
            <a:endParaRPr lang="en-US" sz="5000">
              <a:solidFill>
                <a:srgbClr val="1F202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224" y="653226"/>
            <a:ext cx="1062904" cy="1062904"/>
            <a:chOff x="0" y="0"/>
            <a:chExt cx="178502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5572" y="4846030"/>
            <a:ext cx="15196856" cy="53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349" lvl="1" indent="-345674" algn="just">
              <a:lnSpc>
                <a:spcPts val="4483"/>
              </a:lnSpc>
              <a:buFont typeface="Arial"/>
              <a:buChar char="•"/>
            </a:pPr>
            <a:r>
              <a:rPr lang="en-US" sz="3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Atividade: Visualização do Desvanecimento do Gradiente.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499918" y="9638067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94</a:t>
            </a:r>
          </a:p>
        </p:txBody>
      </p:sp>
      <p:sp>
        <p:nvSpPr>
          <p:cNvPr id="6" name="Freeform 6"/>
          <p:cNvSpPr/>
          <p:nvPr/>
        </p:nvSpPr>
        <p:spPr>
          <a:xfrm>
            <a:off x="16225779" y="-442253"/>
            <a:ext cx="4316765" cy="4316765"/>
          </a:xfrm>
          <a:custGeom>
            <a:avLst/>
            <a:gdLst/>
            <a:ahLst/>
            <a:cxnLst/>
            <a:rect l="l" t="t" r="r" b="b"/>
            <a:pathLst>
              <a:path w="4316765" h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2825" y="788395"/>
            <a:ext cx="637232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Referências</a:t>
            </a:r>
          </a:p>
        </p:txBody>
      </p:sp>
      <p:sp>
        <p:nvSpPr>
          <p:cNvPr id="8" name="Freeform 8"/>
          <p:cNvSpPr/>
          <p:nvPr/>
        </p:nvSpPr>
        <p:spPr>
          <a:xfrm>
            <a:off x="348104" y="702769"/>
            <a:ext cx="579143" cy="569666"/>
          </a:xfrm>
          <a:custGeom>
            <a:avLst/>
            <a:gdLst/>
            <a:ahLst/>
            <a:cxnLst/>
            <a:rect l="l" t="t" r="r" b="b"/>
            <a:pathLst>
              <a:path w="579143" h="569666">
                <a:moveTo>
                  <a:pt x="0" y="0"/>
                </a:moveTo>
                <a:lnTo>
                  <a:pt x="579143" y="0"/>
                </a:lnTo>
                <a:lnTo>
                  <a:pt x="579143" y="569666"/>
                </a:lnTo>
                <a:lnTo>
                  <a:pt x="0" y="569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6224" y="653226"/>
            <a:ext cx="1062904" cy="1062904"/>
            <a:chOff x="0" y="0"/>
            <a:chExt cx="178502" cy="178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69127" y="2202187"/>
            <a:ext cx="15196856" cy="76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54" lvl="1" indent="-237727" algn="just">
              <a:lnSpc>
                <a:spcPts val="3083"/>
              </a:lnSpc>
              <a:buFont typeface="Arial"/>
              <a:buChar char="•"/>
            </a:pP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HUTTER, F.; KOTTHOFF, L.; VANSCHOREN, J. </a:t>
            </a:r>
            <a:r>
              <a:rPr lang="en-US" sz="2202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Automated machine learning: methods, systems, challenges</a:t>
            </a:r>
            <a:r>
              <a:rPr lang="en-US" sz="220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. 1. ed. Cham: Springer, 2019. ISBN 978-3-030-05318-5.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Personalizados</PresentationFormat>
  <Slides>94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94</vt:i4>
      </vt:variant>
    </vt:vector>
  </HeadingPairs>
  <TitlesOfParts>
    <vt:vector size="9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- P2</dc:title>
  <cp:revision>105</cp:revision>
  <dcterms:created xsi:type="dcterms:W3CDTF">2006-08-16T00:00:00Z</dcterms:created>
  <dcterms:modified xsi:type="dcterms:W3CDTF">2025-07-25T01:24:25Z</dcterms:modified>
  <dc:identifier>DAGoowiOEG0</dc:identifier>
</cp:coreProperties>
</file>